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7" r:id="rId4"/>
    <p:sldId id="288" r:id="rId5"/>
    <p:sldId id="289" r:id="rId6"/>
    <p:sldId id="274" r:id="rId7"/>
    <p:sldId id="271" r:id="rId8"/>
    <p:sldId id="270" r:id="rId9"/>
    <p:sldId id="277" r:id="rId10"/>
    <p:sldId id="278" r:id="rId11"/>
    <p:sldId id="279" r:id="rId12"/>
    <p:sldId id="269" r:id="rId13"/>
    <p:sldId id="285" r:id="rId14"/>
    <p:sldId id="291" r:id="rId15"/>
    <p:sldId id="284" r:id="rId16"/>
    <p:sldId id="280" r:id="rId17"/>
    <p:sldId id="264" r:id="rId18"/>
    <p:sldId id="283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3300"/>
    <a:srgbClr val="000099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179D3-F002-4F07-97C6-3BF9E25908A7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32287-4009-462F-B23D-900E235D4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070D9-DDF8-41A0-B08A-FCCE9D9761DF}" type="slidenum">
              <a:rPr lang="en-US"/>
              <a:pPr/>
              <a:t>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3263"/>
            <a:ext cx="4503737" cy="33782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62450"/>
            <a:ext cx="5016500" cy="40814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CC216-BDDB-423A-8B16-75B042EBBE81}" type="slidenum">
              <a:rPr lang="en-US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3263"/>
            <a:ext cx="4503737" cy="33782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62450"/>
            <a:ext cx="5016500" cy="40814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32287-4009-462F-B23D-900E235D42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F4F9C-F355-4F2B-9554-7672805F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756A1-6AB4-45C5-BE69-3E70F08E3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A5D2-03A0-467C-8CEF-052D280E0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42E2-DEAB-4D55-AE70-D4781DA3D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E170-E3F8-49A5-9C56-B12252D2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31E5-9FAF-4FF5-A831-020DD9B77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EFCF-FB33-4391-AC9F-07D1385D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9D7D-8A1A-4977-BC3B-79113A762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2DCC-468E-491D-8A36-600736A61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FFF4-E27C-47E9-A9AC-4673CC4C8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2EB12-D118-47BD-B9CE-DB8151595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D1CF37C-4C66-4AEB-8B7C-AB0C8BFF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87735"/>
            <a:ext cx="7772400" cy="1541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dirty="0" smtClean="0">
                <a:solidFill>
                  <a:srgbClr val="003399"/>
                </a:solidFill>
                <a:latin typeface="Gill Sans MT" pitchFamily="34" charset="0"/>
                <a:cs typeface="Tahoma" pitchFamily="34" charset="0"/>
              </a:rPr>
              <a:t>expanding </a:t>
            </a:r>
            <a:br>
              <a:rPr lang="en-US" sz="4000" dirty="0" smtClean="0">
                <a:solidFill>
                  <a:srgbClr val="003399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sz="4000" dirty="0" smtClean="0">
                <a:solidFill>
                  <a:srgbClr val="003399"/>
                </a:solidFill>
                <a:latin typeface="Gill Sans MT" pitchFamily="34" charset="0"/>
                <a:cs typeface="Tahoma" pitchFamily="34" charset="0"/>
              </a:rPr>
              <a:t>Sustainable Aquaculture to help meet MDGs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71472" y="571480"/>
            <a:ext cx="1571636" cy="1071570"/>
            <a:chOff x="4608" y="15"/>
            <a:chExt cx="1152" cy="849"/>
          </a:xfrm>
        </p:grpSpPr>
        <p:grpSp>
          <p:nvGrpSpPr>
            <p:cNvPr id="6" name="Group 19"/>
            <p:cNvGrpSpPr>
              <a:grpSpLocks noChangeAspect="1"/>
            </p:cNvGrpSpPr>
            <p:nvPr/>
          </p:nvGrpSpPr>
          <p:grpSpPr bwMode="auto">
            <a:xfrm>
              <a:off x="4608" y="15"/>
              <a:ext cx="1152" cy="801"/>
              <a:chOff x="0" y="0"/>
              <a:chExt cx="1056" cy="801"/>
            </a:xfrm>
          </p:grpSpPr>
          <p:sp>
            <p:nvSpPr>
              <p:cNvPr id="8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056" cy="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" name="Picture 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6" cy="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4608" y="720"/>
              <a:ext cx="1152" cy="144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800">
                  <a:solidFill>
                    <a:srgbClr val="336699"/>
                  </a:solidFill>
                  <a:cs typeface="Times New Roman" pitchFamily="18" charset="0"/>
                </a:rPr>
                <a:t>partnership . excellence . growth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6"/>
                </a:solidFill>
                <a:latin typeface="Gill Sans MT" pitchFamily="34" charset="0"/>
              </a:rPr>
              <a:t>how we are organized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072494" cy="714380"/>
          </a:xfrm>
          <a:solidFill>
            <a:schemeClr val="accent3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latin typeface="Gill Sans MT" pitchFamily="34" charset="0"/>
              </a:rPr>
              <a:t>three Disciplines - </a:t>
            </a: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Natural Resources Management (NRM); Policy, Economics and Social Sciences (PESS); Aquaculture (AQ)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00034" y="2867486"/>
          <a:ext cx="6095999" cy="356191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34686"/>
                <a:gridCol w="1570710"/>
                <a:gridCol w="1659379"/>
                <a:gridCol w="342009"/>
                <a:gridCol w="367344"/>
                <a:gridCol w="332509"/>
                <a:gridCol w="354676"/>
                <a:gridCol w="342009"/>
                <a:gridCol w="392677"/>
              </a:tblGrid>
              <a:tr h="161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Location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Name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Staff Position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2004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2005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2006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2007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2008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2009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Bangladesh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Johannes 'Hans' Janssen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Senior 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Bangladesh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Naseem Aleem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Field Coordinator IAA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Egypt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George John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Senior 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0.75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A.G. Ponniah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Discipline Director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0.25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Mark Prein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Program Leader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0.25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Bangladesh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Benoy Berman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Coordinator, DRRP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Cameroon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Randall Brummett 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Senior 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Egypt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Abdel Rahaman El-Gamal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Senior 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Egypt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Gamal Othman El-Naggar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Research Co-ordinator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0.5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Egypt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Mahmoud Ali Rezk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Researcher /Genetics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Egypt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Salah M. Aly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0.75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Raul Ponzoni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Principal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Malawi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Daniel Matthews Jamu           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Regional Director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Egypt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Malcolm Beveridge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Discipline Director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0.75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42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Malawi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Lars Windmar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Rural Development Specialist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0.75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0.25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Nguyen Hong Nguyen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Fred Weirowski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Advisor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Jharendu Pant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0.67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Curtis Lind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Geneticist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0.9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HQ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Mike Phillips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Senior Aquaculture Scientist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0.13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Gill Sans MT" pitchFamily="34" charset="0"/>
                        </a:rPr>
                        <a:t>1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 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Gill Sans MT" pitchFamily="34" charset="0"/>
                        </a:rPr>
                        <a:t>Total AQ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Gill Sans MT" pitchFamily="34" charset="0"/>
                        </a:rPr>
                        <a:t>13</a:t>
                      </a:r>
                    </a:p>
                  </a:txBody>
                  <a:tcPr marL="9505" marR="9505" marT="950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Gill Sans MT" pitchFamily="34" charset="0"/>
                        </a:rPr>
                        <a:t>13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Gill Sans MT" pitchFamily="34" charset="0"/>
                        </a:rPr>
                        <a:t>11.8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Gill Sans MT" pitchFamily="34" charset="0"/>
                        </a:rPr>
                        <a:t>10.5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Gill Sans MT" pitchFamily="34" charset="0"/>
                        </a:rPr>
                        <a:t>12.3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Gill Sans MT" pitchFamily="34" charset="0"/>
                        </a:rPr>
                        <a:t>13.4</a:t>
                      </a:r>
                    </a:p>
                  </a:txBody>
                  <a:tcPr marL="9505" marR="9505" marT="950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6858016" y="3236890"/>
          <a:ext cx="1928826" cy="2692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642942"/>
                <a:gridCol w="857256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Gill Sans MT" pitchFamily="34" charset="0"/>
                        </a:rPr>
                        <a:t>Region</a:t>
                      </a:r>
                      <a:endParaRPr lang="en-US" sz="11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Gill Sans MT" pitchFamily="34" charset="0"/>
                        </a:rPr>
                        <a:t>Country</a:t>
                      </a:r>
                      <a:endParaRPr lang="en-US" sz="1100" b="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latin typeface="Gill Sans MT" pitchFamily="34" charset="0"/>
                        </a:rPr>
                        <a:t>AQ</a:t>
                      </a:r>
                      <a:r>
                        <a:rPr lang="en-US" sz="1100" b="0" baseline="0" dirty="0" smtClean="0">
                          <a:latin typeface="Gill Sans MT" pitchFamily="34" charset="0"/>
                        </a:rPr>
                        <a:t> staff</a:t>
                      </a:r>
                      <a:endParaRPr lang="en-US" sz="1100" b="0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766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Asia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Mekong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Bangladesh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Penang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5.9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100" b="1" i="1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tota</a:t>
                      </a:r>
                      <a:r>
                        <a:rPr lang="en-US" sz="1100" b="1" i="1" dirty="0" smtClean="0">
                          <a:latin typeface="Gill Sans MT" pitchFamily="34" charset="0"/>
                        </a:rPr>
                        <a:t>l</a:t>
                      </a:r>
                      <a:endParaRPr lang="en-US" sz="1100" b="1" i="1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 smtClean="0">
                          <a:latin typeface="Gill Sans MT" pitchFamily="34" charset="0"/>
                        </a:rPr>
                        <a:t>6.9</a:t>
                      </a:r>
                      <a:endParaRPr lang="en-US" sz="1100" b="1" i="1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Africa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Malawi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1.25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Cameroun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Egypt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accent2"/>
                          </a:solidFill>
                          <a:latin typeface="Gill Sans MT" pitchFamily="34" charset="0"/>
                        </a:rPr>
                        <a:t>4.25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263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dirty="0" smtClean="0">
                          <a:latin typeface="Gill Sans MT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Gill Sans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 smtClean="0">
                          <a:latin typeface="Gill Sans MT" pitchFamily="34" charset="0"/>
                        </a:rPr>
                        <a:t>6.5</a:t>
                      </a:r>
                      <a:endParaRPr lang="en-US" sz="1100" b="1" i="1" dirty="0"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Freeform 40"/>
          <p:cNvSpPr/>
          <p:nvPr/>
        </p:nvSpPr>
        <p:spPr>
          <a:xfrm>
            <a:off x="6280404" y="6215082"/>
            <a:ext cx="506174" cy="241798"/>
          </a:xfrm>
          <a:custGeom>
            <a:avLst/>
            <a:gdLst>
              <a:gd name="connsiteX0" fmla="*/ 480482 w 534911"/>
              <a:gd name="connsiteY0" fmla="*/ 65314 h 241798"/>
              <a:gd name="connsiteX1" fmla="*/ 469596 w 534911"/>
              <a:gd name="connsiteY1" fmla="*/ 97972 h 241798"/>
              <a:gd name="connsiteX2" fmla="*/ 458711 w 534911"/>
              <a:gd name="connsiteY2" fmla="*/ 152400 h 241798"/>
              <a:gd name="connsiteX3" fmla="*/ 404282 w 534911"/>
              <a:gd name="connsiteY3" fmla="*/ 195943 h 241798"/>
              <a:gd name="connsiteX4" fmla="*/ 338968 w 534911"/>
              <a:gd name="connsiteY4" fmla="*/ 239486 h 241798"/>
              <a:gd name="connsiteX5" fmla="*/ 88596 w 534911"/>
              <a:gd name="connsiteY5" fmla="*/ 228600 h 241798"/>
              <a:gd name="connsiteX6" fmla="*/ 66825 w 534911"/>
              <a:gd name="connsiteY6" fmla="*/ 195943 h 241798"/>
              <a:gd name="connsiteX7" fmla="*/ 34168 w 534911"/>
              <a:gd name="connsiteY7" fmla="*/ 174172 h 241798"/>
              <a:gd name="connsiteX8" fmla="*/ 23282 w 534911"/>
              <a:gd name="connsiteY8" fmla="*/ 43543 h 241798"/>
              <a:gd name="connsiteX9" fmla="*/ 45054 w 534911"/>
              <a:gd name="connsiteY9" fmla="*/ 21772 h 241798"/>
              <a:gd name="connsiteX10" fmla="*/ 110368 w 534911"/>
              <a:gd name="connsiteY10" fmla="*/ 0 h 241798"/>
              <a:gd name="connsiteX11" fmla="*/ 295425 w 534911"/>
              <a:gd name="connsiteY11" fmla="*/ 10886 h 241798"/>
              <a:gd name="connsiteX12" fmla="*/ 349854 w 534911"/>
              <a:gd name="connsiteY12" fmla="*/ 43543 h 241798"/>
              <a:gd name="connsiteX13" fmla="*/ 415168 w 534911"/>
              <a:gd name="connsiteY13" fmla="*/ 54429 h 241798"/>
              <a:gd name="connsiteX14" fmla="*/ 426054 w 534911"/>
              <a:gd name="connsiteY14" fmla="*/ 87086 h 241798"/>
              <a:gd name="connsiteX15" fmla="*/ 491368 w 534911"/>
              <a:gd name="connsiteY15" fmla="*/ 119743 h 241798"/>
              <a:gd name="connsiteX16" fmla="*/ 534911 w 534911"/>
              <a:gd name="connsiteY16" fmla="*/ 108857 h 241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4911" h="241798">
                <a:moveTo>
                  <a:pt x="480482" y="65314"/>
                </a:moveTo>
                <a:cubicBezTo>
                  <a:pt x="476853" y="76200"/>
                  <a:pt x="472379" y="86840"/>
                  <a:pt x="469596" y="97972"/>
                </a:cubicBezTo>
                <a:cubicBezTo>
                  <a:pt x="465109" y="115922"/>
                  <a:pt x="465999" y="135394"/>
                  <a:pt x="458711" y="152400"/>
                </a:cubicBezTo>
                <a:cubicBezTo>
                  <a:pt x="451673" y="168822"/>
                  <a:pt x="414905" y="187091"/>
                  <a:pt x="404282" y="195943"/>
                </a:cubicBezTo>
                <a:cubicBezTo>
                  <a:pt x="349920" y="241244"/>
                  <a:pt x="396360" y="220355"/>
                  <a:pt x="338968" y="239486"/>
                </a:cubicBezTo>
                <a:cubicBezTo>
                  <a:pt x="255511" y="235857"/>
                  <a:pt x="171083" y="241798"/>
                  <a:pt x="88596" y="228600"/>
                </a:cubicBezTo>
                <a:cubicBezTo>
                  <a:pt x="75677" y="226533"/>
                  <a:pt x="76076" y="205194"/>
                  <a:pt x="66825" y="195943"/>
                </a:cubicBezTo>
                <a:cubicBezTo>
                  <a:pt x="57574" y="186692"/>
                  <a:pt x="45054" y="181429"/>
                  <a:pt x="34168" y="174172"/>
                </a:cubicBezTo>
                <a:cubicBezTo>
                  <a:pt x="14382" y="114815"/>
                  <a:pt x="0" y="105626"/>
                  <a:pt x="23282" y="43543"/>
                </a:cubicBezTo>
                <a:cubicBezTo>
                  <a:pt x="26886" y="33933"/>
                  <a:pt x="35874" y="26362"/>
                  <a:pt x="45054" y="21772"/>
                </a:cubicBezTo>
                <a:cubicBezTo>
                  <a:pt x="65580" y="11509"/>
                  <a:pt x="110368" y="0"/>
                  <a:pt x="110368" y="0"/>
                </a:cubicBezTo>
                <a:cubicBezTo>
                  <a:pt x="172054" y="3629"/>
                  <a:pt x="233939" y="4737"/>
                  <a:pt x="295425" y="10886"/>
                </a:cubicBezTo>
                <a:cubicBezTo>
                  <a:pt x="377782" y="19122"/>
                  <a:pt x="284223" y="18932"/>
                  <a:pt x="349854" y="43543"/>
                </a:cubicBezTo>
                <a:cubicBezTo>
                  <a:pt x="370520" y="51293"/>
                  <a:pt x="393397" y="50800"/>
                  <a:pt x="415168" y="54429"/>
                </a:cubicBezTo>
                <a:cubicBezTo>
                  <a:pt x="418797" y="65315"/>
                  <a:pt x="418886" y="78126"/>
                  <a:pt x="426054" y="87086"/>
                </a:cubicBezTo>
                <a:cubicBezTo>
                  <a:pt x="441401" y="106269"/>
                  <a:pt x="469856" y="112572"/>
                  <a:pt x="491368" y="119743"/>
                </a:cubicBezTo>
                <a:lnTo>
                  <a:pt x="534911" y="108857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2658" y="3357562"/>
            <a:ext cx="1856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Gill Sans MT" pitchFamily="34" charset="0"/>
              </a:rPr>
              <a:t>o</a:t>
            </a:r>
            <a:r>
              <a:rPr lang="en-US" sz="3600" dirty="0" smtClean="0">
                <a:solidFill>
                  <a:schemeClr val="accent6"/>
                </a:solidFill>
                <a:latin typeface="Gill Sans MT" pitchFamily="34" charset="0"/>
              </a:rPr>
              <a:t>ur MTP</a:t>
            </a:r>
            <a:endParaRPr lang="en-US" sz="3600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MTP 4 – sustainable aquaculture technologies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11188" y="1196975"/>
            <a:ext cx="7777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1428736"/>
            <a:ext cx="5616730" cy="14157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Gill Sans MT" pitchFamily="34" charset="0"/>
              </a:rPr>
              <a:t>Goal</a:t>
            </a:r>
          </a:p>
          <a:p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Increased </a:t>
            </a:r>
            <a:r>
              <a:rPr lang="en-US" dirty="0">
                <a:solidFill>
                  <a:srgbClr val="003399"/>
                </a:solidFill>
                <a:latin typeface="Gill Sans MT" pitchFamily="34" charset="0"/>
              </a:rPr>
              <a:t>productivity, resilience </a:t>
            </a: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and </a:t>
            </a:r>
            <a:r>
              <a:rPr lang="en-US" dirty="0">
                <a:solidFill>
                  <a:srgbClr val="003399"/>
                </a:solidFill>
                <a:latin typeface="Gill Sans MT" pitchFamily="34" charset="0"/>
              </a:rPr>
              <a:t>development impact </a:t>
            </a:r>
            <a:endParaRPr lang="en-US" dirty="0" smtClean="0">
              <a:solidFill>
                <a:srgbClr val="003399"/>
              </a:solidFill>
              <a:latin typeface="Gill Sans MT" pitchFamily="34" charset="0"/>
            </a:endParaRPr>
          </a:p>
          <a:p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of smallholder and </a:t>
            </a:r>
            <a:r>
              <a:rPr lang="en-US" dirty="0">
                <a:solidFill>
                  <a:srgbClr val="003399"/>
                </a:solidFill>
                <a:latin typeface="Gill Sans MT" pitchFamily="34" charset="0"/>
              </a:rPr>
              <a:t>SME </a:t>
            </a: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aquaculture-based livelihoods</a:t>
            </a:r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  <a:p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57950" y="1643050"/>
            <a:ext cx="2214578" cy="1500198"/>
            <a:chOff x="515815" y="2189182"/>
            <a:chExt cx="5568462" cy="4025900"/>
          </a:xfrm>
        </p:grpSpPr>
        <p:sp>
          <p:nvSpPr>
            <p:cNvPr id="8" name="Oval 7"/>
            <p:cNvSpPr/>
            <p:nvPr/>
          </p:nvSpPr>
          <p:spPr>
            <a:xfrm>
              <a:off x="515815" y="2189182"/>
              <a:ext cx="3493477" cy="40005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9" name="Oval 8"/>
            <p:cNvSpPr/>
            <p:nvPr/>
          </p:nvSpPr>
          <p:spPr>
            <a:xfrm>
              <a:off x="2590800" y="2214582"/>
              <a:ext cx="3493477" cy="40005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59877" y="2481282"/>
              <a:ext cx="1699846" cy="5969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Sustainable</a:t>
              </a:r>
            </a:p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Aquaculture</a:t>
              </a:r>
              <a:endParaRPr lang="en-US" sz="5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05200" y="2481282"/>
              <a:ext cx="1699846" cy="5969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Resilient Small-</a:t>
              </a:r>
            </a:p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Scale Fisheries</a:t>
              </a:r>
              <a:endParaRPr lang="en-US" sz="5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39703" y="356395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Productive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Technologies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266092" y="443708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Environment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81046" y="438628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Governance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73569" y="477999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Global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Drivers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43306" y="3565548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Resilience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In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Practice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54149" y="342267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Markets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And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Trade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643702" y="214311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2910" y="3786190"/>
          <a:ext cx="7786742" cy="24932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86742"/>
              </a:tblGrid>
              <a:tr h="620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provide well-designed technologies for sustainable aquaculture, targeted 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groups where development impacts can be maximized</a:t>
                      </a:r>
                    </a:p>
                  </a:txBody>
                  <a:tcPr/>
                </a:tc>
              </a:tr>
              <a:tr h="664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increase availability</a:t>
                      </a: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of quality seed for key aquaculture species, while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conserving </a:t>
                      </a: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genetic resources</a:t>
                      </a:r>
                    </a:p>
                  </a:txBody>
                  <a:tcPr/>
                </a:tc>
              </a:tr>
              <a:tr h="9152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increase availability</a:t>
                      </a: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of aqua-feeds and develop feeding systems</a:t>
                      </a: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that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maximize</a:t>
                      </a: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profitability, are consistent with an ecosystem-based approach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aquaculture development</a:t>
                      </a: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and produce nutritionally sound aquaculture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products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1472" y="3143248"/>
            <a:ext cx="144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latin typeface="Gill Sans MT" pitchFamily="34" charset="0"/>
              </a:rPr>
              <a:t>Objectives</a:t>
            </a:r>
            <a:endParaRPr lang="en-US" sz="2000" b="1" dirty="0">
              <a:solidFill>
                <a:srgbClr val="00339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/>
          <a:lstStyle/>
          <a:p>
            <a:pPr algn="l" eaLnBrk="1" hangingPunct="1"/>
            <a:r>
              <a:rPr lang="en-US" sz="3200" dirty="0" smtClean="0">
                <a:solidFill>
                  <a:srgbClr val="000099"/>
                </a:solidFill>
                <a:latin typeface="Tahoma" pitchFamily="34" charset="0"/>
                <a:cs typeface="Tahoma" pitchFamily="34" charset="0"/>
              </a:rPr>
              <a:t>MTP 5 – aquaculture and the environment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11188" y="1196975"/>
            <a:ext cx="7777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472" y="1428737"/>
            <a:ext cx="5677901" cy="16619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Gill Sans MT" pitchFamily="34" charset="0"/>
              </a:rPr>
              <a:t>Goal</a:t>
            </a:r>
          </a:p>
          <a:p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Adoption of aquaculture that benefits the poor and makes </a:t>
            </a:r>
          </a:p>
          <a:p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better use of ecological services without unacceptably </a:t>
            </a:r>
          </a:p>
          <a:p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compromising ecosystem structure and function</a:t>
            </a:r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  <a:p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357950" y="1643050"/>
            <a:ext cx="2214578" cy="1500198"/>
            <a:chOff x="515815" y="2189182"/>
            <a:chExt cx="5568462" cy="4025900"/>
          </a:xfrm>
        </p:grpSpPr>
        <p:sp>
          <p:nvSpPr>
            <p:cNvPr id="8" name="Oval 7"/>
            <p:cNvSpPr/>
            <p:nvPr/>
          </p:nvSpPr>
          <p:spPr>
            <a:xfrm>
              <a:off x="515815" y="2189182"/>
              <a:ext cx="3493477" cy="40005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9" name="Oval 8"/>
            <p:cNvSpPr/>
            <p:nvPr/>
          </p:nvSpPr>
          <p:spPr>
            <a:xfrm>
              <a:off x="2590800" y="2214582"/>
              <a:ext cx="3493477" cy="40005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359877" y="2481282"/>
              <a:ext cx="1699846" cy="5969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Sustainable</a:t>
              </a:r>
            </a:p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Aquaculture</a:t>
              </a:r>
              <a:endParaRPr lang="en-US" sz="5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05200" y="2481282"/>
              <a:ext cx="1699846" cy="5969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Resilient Small-</a:t>
              </a:r>
            </a:p>
            <a:p>
              <a:pPr algn="ctr"/>
              <a:r>
                <a:rPr lang="en-US" sz="500" dirty="0" smtClean="0">
                  <a:solidFill>
                    <a:schemeClr val="accent2"/>
                  </a:solidFill>
                  <a:latin typeface="Gill Sans MT" pitchFamily="34" charset="0"/>
                </a:rPr>
                <a:t>Scale Fisheries</a:t>
              </a:r>
              <a:endParaRPr lang="en-US" sz="5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39703" y="356395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Productive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Technologies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266092" y="443708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Environment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81046" y="438628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Governance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73569" y="477999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Global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Drivers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643306" y="3565548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Resilience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In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Practice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54149" y="342267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Markets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And</a:t>
              </a:r>
            </a:p>
            <a:p>
              <a:pPr algn="ctr"/>
              <a:r>
                <a:rPr lang="en-US" sz="400" dirty="0" smtClean="0">
                  <a:solidFill>
                    <a:schemeClr val="accent2"/>
                  </a:solidFill>
                  <a:latin typeface="Gill Sans MT" pitchFamily="34" charset="0"/>
                </a:rPr>
                <a:t>Trade</a:t>
              </a:r>
              <a:endParaRPr lang="en-US" sz="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643702" y="250030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1472" y="3171766"/>
            <a:ext cx="144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  <a:latin typeface="Gill Sans MT" pitchFamily="34" charset="0"/>
              </a:rPr>
              <a:t>Objectives</a:t>
            </a:r>
            <a:endParaRPr lang="en-US" sz="2000" b="1" dirty="0">
              <a:solidFill>
                <a:srgbClr val="003399"/>
              </a:solidFill>
              <a:latin typeface="Gill Sans MT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9140" y="3786190"/>
          <a:ext cx="7810512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10512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strengthen capacity to assess the relationship between water productivity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b="0" kern="1200" baseline="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and aquaculture</a:t>
                      </a:r>
                      <a:endParaRPr lang="en-US" sz="1800" b="0" dirty="0">
                        <a:solidFill>
                          <a:schemeClr val="accent6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inform policies and management practices for the uptake of sustainable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aquaculture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minimize risks associated with developing and disseminating genetically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improved strains of farmed aquatic animals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to connect consumers to small-scale producers and promote the adoption of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accent6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    best environmental management practices</a:t>
                      </a:r>
                      <a:endParaRPr lang="en-US" sz="1800" dirty="0">
                        <a:solidFill>
                          <a:schemeClr val="accent6"/>
                        </a:solidFill>
                        <a:latin typeface="Gill Sans M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2"/>
                </a:solidFill>
                <a:latin typeface="Gill Sans MT" pitchFamily="34" charset="0"/>
              </a:rPr>
              <a:t>in practice ….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6314" y="1600201"/>
            <a:ext cx="3900486" cy="4972071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w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orking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in some 15 countries</a:t>
            </a:r>
          </a:p>
          <a:p>
            <a:pPr>
              <a:defRPr/>
            </a:pPr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w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orking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with dozens of partners (ARIs, NARs, NGOs)</a:t>
            </a:r>
          </a:p>
          <a:p>
            <a:pPr>
              <a:defRPr/>
            </a:pPr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pa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rticipating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in some 25 research/ development projects</a:t>
            </a:r>
          </a:p>
          <a:p>
            <a:pPr>
              <a:buNone/>
              <a:defRPr/>
            </a:pPr>
            <a:endParaRPr lang="en-US" sz="1200" noProof="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impacting on household incomes, nutrition, </a:t>
            </a:r>
            <a:endParaRPr lang="en-US" sz="2000" noProof="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defRPr/>
            </a:pP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building capacity</a:t>
            </a:r>
          </a:p>
          <a:p>
            <a:pPr>
              <a:defRPr/>
            </a:pPr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p</a:t>
            </a:r>
            <a:r>
              <a:rPr lang="en-US" sz="1800" noProof="0" dirty="0" err="1" smtClean="0">
                <a:solidFill>
                  <a:srgbClr val="003399"/>
                </a:solidFill>
                <a:latin typeface="Gill Sans MT" pitchFamily="34" charset="0"/>
              </a:rPr>
              <a:t>roducing</a:t>
            </a:r>
            <a:r>
              <a:rPr lang="en-US" sz="1800" noProof="0" dirty="0" smtClean="0">
                <a:solidFill>
                  <a:srgbClr val="003399"/>
                </a:solidFill>
                <a:latin typeface="Gill Sans MT" pitchFamily="34" charset="0"/>
              </a:rPr>
              <a:t> dozens of IPGs</a:t>
            </a:r>
          </a:p>
          <a:p>
            <a:pPr>
              <a:defRPr/>
            </a:pPr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1">
              <a:defRPr/>
            </a:pPr>
            <a:r>
              <a:rPr lang="en-US" sz="16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research papers, policy briefs, genetically improved strains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32579" t="19062" r="31836" b="8750"/>
          <a:stretch>
            <a:fillRect/>
          </a:stretch>
        </p:blipFill>
        <p:spPr bwMode="auto">
          <a:xfrm>
            <a:off x="642910" y="1643050"/>
            <a:ext cx="377508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3174" y="3357562"/>
            <a:ext cx="3955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Gill Sans MT" pitchFamily="34" charset="0"/>
              </a:rPr>
              <a:t>some key challenges</a:t>
            </a:r>
            <a:endParaRPr lang="en-US" sz="3600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14348" y="2571744"/>
            <a:ext cx="1500198" cy="335758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3399"/>
                </a:solidFill>
                <a:latin typeface="Gill Sans MT" pitchFamily="34" charset="0"/>
              </a:rPr>
              <a:t>balance our research portfolio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785926"/>
            <a:ext cx="4043362" cy="4643470"/>
          </a:xfrm>
        </p:spPr>
        <p:txBody>
          <a:bodyPr/>
          <a:lstStyle/>
          <a:p>
            <a:pPr marL="590550" indent="-533400"/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three drivers of project portfolio recognized</a:t>
            </a:r>
          </a:p>
          <a:p>
            <a:pPr marL="590550" indent="-53340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marL="990600" lvl="1" indent="-533400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funding opportunities at country level</a:t>
            </a:r>
          </a:p>
          <a:p>
            <a:pPr marL="990600" lvl="1" indent="-533400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marL="990600" lvl="1" indent="-533400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strategic choices in the develop-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ment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 of the sub-sector at country level</a:t>
            </a:r>
          </a:p>
          <a:p>
            <a:pPr marL="990600" lvl="1" indent="-533400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marL="990600" lvl="1" indent="-533400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defining a global research agenda for aquaculture in developing countries</a:t>
            </a:r>
          </a:p>
          <a:p>
            <a:pPr marL="990600" lvl="1" indent="-533400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marL="590550" indent="-533400"/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strategic drivers should play a greater role</a:t>
            </a:r>
          </a:p>
          <a:p>
            <a:pPr marL="590550" indent="-53340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marL="590550" indent="-533400"/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how to secure research funds?</a:t>
            </a:r>
          </a:p>
          <a:p>
            <a:pPr marL="590550" indent="-533400"/>
            <a:endParaRPr lang="en-US" sz="18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marL="590550" indent="-533400"/>
            <a:endParaRPr lang="en-US" sz="1800" dirty="0" smtClean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5786" y="4477416"/>
            <a:ext cx="1330301" cy="523220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99"/>
                </a:solidFill>
                <a:latin typeface="Gill Sans MT" pitchFamily="34" charset="0"/>
              </a:rPr>
              <a:t>country</a:t>
            </a:r>
            <a:endParaRPr lang="en-US" sz="28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802" y="3714752"/>
            <a:ext cx="982257" cy="369332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strategic</a:t>
            </a:r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2678" y="2835471"/>
            <a:ext cx="628698" cy="307777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latin typeface="Gill Sans MT" pitchFamily="34" charset="0"/>
              </a:rPr>
              <a:t>global</a:t>
            </a:r>
            <a:endParaRPr lang="en-US" sz="14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178592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3399"/>
                </a:solidFill>
                <a:latin typeface="Gill Sans MT" pitchFamily="34" charset="0"/>
              </a:rPr>
              <a:t>relative importance of project </a:t>
            </a:r>
          </a:p>
          <a:p>
            <a:pPr algn="ctr"/>
            <a:r>
              <a:rPr lang="en-US" i="1" dirty="0">
                <a:solidFill>
                  <a:srgbClr val="003399"/>
                </a:solidFill>
                <a:latin typeface="Gill Sans MT" pitchFamily="34" charset="0"/>
              </a:rPr>
              <a:t>p</a:t>
            </a:r>
            <a:r>
              <a:rPr lang="en-US" i="1" dirty="0" smtClean="0">
                <a:solidFill>
                  <a:srgbClr val="003399"/>
                </a:solidFill>
                <a:latin typeface="Gill Sans MT" pitchFamily="34" charset="0"/>
              </a:rPr>
              <a:t>ortfolio drivers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662" y="5119228"/>
            <a:ext cx="10998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C3300"/>
                </a:solidFill>
                <a:latin typeface="Gill Sans MT" pitchFamily="34" charset="0"/>
              </a:rPr>
              <a:t>where</a:t>
            </a:r>
          </a:p>
          <a:p>
            <a:pPr algn="ctr"/>
            <a:r>
              <a:rPr lang="en-US" sz="1400" b="1" i="1" dirty="0" smtClean="0">
                <a:solidFill>
                  <a:srgbClr val="CC3300"/>
                </a:solidFill>
                <a:latin typeface="Gill Sans MT" pitchFamily="34" charset="0"/>
              </a:rPr>
              <a:t>we’ve come</a:t>
            </a:r>
          </a:p>
          <a:p>
            <a:pPr algn="ctr"/>
            <a:r>
              <a:rPr lang="en-US" sz="1400" b="1" i="1" dirty="0" smtClean="0">
                <a:solidFill>
                  <a:srgbClr val="CC3300"/>
                </a:solidFill>
                <a:latin typeface="Gill Sans MT" pitchFamily="34" charset="0"/>
              </a:rPr>
              <a:t>from</a:t>
            </a:r>
            <a:endParaRPr lang="en-US" sz="1400" b="1" i="1" dirty="0">
              <a:solidFill>
                <a:srgbClr val="CC3300"/>
              </a:solidFill>
              <a:latin typeface="Gill Sans MT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00364" y="2571744"/>
            <a:ext cx="1500198" cy="335758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40" y="4500570"/>
            <a:ext cx="1165255" cy="461665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Gill Sans MT" pitchFamily="34" charset="0"/>
              </a:rPr>
              <a:t>country</a:t>
            </a:r>
            <a:endParaRPr lang="en-US" sz="24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3665339"/>
            <a:ext cx="1242648" cy="461665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99"/>
                </a:solidFill>
                <a:latin typeface="Gill Sans MT" pitchFamily="34" charset="0"/>
              </a:rPr>
              <a:t>strategic</a:t>
            </a:r>
            <a:endParaRPr lang="en-US" sz="24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2764033"/>
            <a:ext cx="724878" cy="369332"/>
          </a:xfrm>
          <a:prstGeom prst="rect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global</a:t>
            </a:r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285984" y="4000504"/>
            <a:ext cx="642942" cy="42862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7975" y="5119228"/>
            <a:ext cx="8468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Gill Sans MT" pitchFamily="34" charset="0"/>
              </a:rPr>
              <a:t>where</a:t>
            </a:r>
          </a:p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Gill Sans MT" pitchFamily="34" charset="0"/>
              </a:rPr>
              <a:t>we want</a:t>
            </a:r>
          </a:p>
          <a:p>
            <a:pPr algn="ctr"/>
            <a:r>
              <a:rPr lang="en-US" sz="1400" b="1" i="1" dirty="0" smtClean="0">
                <a:solidFill>
                  <a:srgbClr val="C00000"/>
                </a:solidFill>
                <a:latin typeface="Gill Sans MT" pitchFamily="34" charset="0"/>
              </a:rPr>
              <a:t>to be</a:t>
            </a:r>
            <a:endParaRPr lang="en-US" sz="1400" b="1" i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214414" y="3214686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214414" y="407194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526149" y="3214686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526149" y="407194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flipV="1">
            <a:off x="1597323" y="3214686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flipV="1">
            <a:off x="3883339" y="407194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 flipV="1">
            <a:off x="3883339" y="3214686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flipV="1">
            <a:off x="1597323" y="407194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000099"/>
                </a:solidFill>
                <a:latin typeface="Gill Sans MT" pitchFamily="34" charset="0"/>
                <a:cs typeface="Tahoma" pitchFamily="34" charset="0"/>
              </a:rPr>
              <a:t>determine our target groups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11188" y="1196975"/>
            <a:ext cx="7777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71472" y="3571876"/>
            <a:ext cx="7929586" cy="292893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701" t="14072" r="8247" b="16317"/>
          <a:stretch>
            <a:fillRect/>
          </a:stretch>
        </p:blipFill>
        <p:spPr bwMode="auto">
          <a:xfrm>
            <a:off x="1214414" y="4897220"/>
            <a:ext cx="6929486" cy="6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1431926" y="5000636"/>
            <a:ext cx="876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MT" pitchFamily="34" charset="0"/>
              </a:rPr>
              <a:t>extensive</a:t>
            </a: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3744914" y="5000636"/>
            <a:ext cx="1243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MT" pitchFamily="34" charset="0"/>
              </a:rPr>
              <a:t>semi-intensive</a:t>
            </a: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6894598" y="5000636"/>
            <a:ext cx="820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ill Sans MT" pitchFamily="34" charset="0"/>
              </a:rPr>
              <a:t>intensive</a:t>
            </a:r>
          </a:p>
        </p:txBody>
      </p:sp>
      <p:sp>
        <p:nvSpPr>
          <p:cNvPr id="10" name="Oval 9"/>
          <p:cNvSpPr/>
          <p:nvPr/>
        </p:nvSpPr>
        <p:spPr>
          <a:xfrm>
            <a:off x="1895476" y="4897220"/>
            <a:ext cx="4357688" cy="603482"/>
          </a:xfrm>
          <a:prstGeom prst="ellipse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1964262" y="4088248"/>
            <a:ext cx="607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latin typeface="Gill Sans MT" pitchFamily="34" charset="0"/>
              </a:rPr>
              <a:t>direct</a:t>
            </a:r>
          </a:p>
          <a:p>
            <a:pPr algn="ctr"/>
            <a:r>
              <a:rPr lang="en-US" sz="1400" dirty="0" smtClean="0">
                <a:solidFill>
                  <a:srgbClr val="003399"/>
                </a:solidFill>
                <a:latin typeface="Gill Sans MT" pitchFamily="34" charset="0"/>
              </a:rPr>
              <a:t>IAA</a:t>
            </a:r>
            <a:endParaRPr lang="en-US" sz="14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12" name="TextBox 48"/>
          <p:cNvSpPr txBox="1">
            <a:spLocks noChangeArrowheads="1"/>
          </p:cNvSpPr>
          <p:nvPr/>
        </p:nvSpPr>
        <p:spPr bwMode="auto">
          <a:xfrm>
            <a:off x="4786314" y="3968526"/>
            <a:ext cx="56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latin typeface="Gill Sans MT" pitchFamily="34" charset="0"/>
              </a:rPr>
              <a:t>SMEs</a:t>
            </a:r>
            <a:endParaRPr lang="en-US" sz="14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6357950" y="3620160"/>
            <a:ext cx="1026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  <a:latin typeface="Gill Sans MT" pitchFamily="34" charset="0"/>
              </a:rPr>
              <a:t>large-scale</a:t>
            </a:r>
          </a:p>
          <a:p>
            <a:pPr algn="ctr"/>
            <a:r>
              <a:rPr lang="en-US" sz="1400" dirty="0">
                <a:solidFill>
                  <a:srgbClr val="003399"/>
                </a:solidFill>
                <a:latin typeface="Gill Sans MT" pitchFamily="34" charset="0"/>
              </a:rPr>
              <a:t>commercial</a:t>
            </a:r>
          </a:p>
        </p:txBody>
      </p:sp>
      <p:sp>
        <p:nvSpPr>
          <p:cNvPr id="14" name="Right Brace 13"/>
          <p:cNvSpPr/>
          <p:nvPr/>
        </p:nvSpPr>
        <p:spPr>
          <a:xfrm rot="16200000">
            <a:off x="2143107" y="3897087"/>
            <a:ext cx="214316" cy="1643074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54"/>
          <p:cNvSpPr txBox="1">
            <a:spLocks noChangeArrowheads="1"/>
          </p:cNvSpPr>
          <p:nvPr/>
        </p:nvSpPr>
        <p:spPr bwMode="auto">
          <a:xfrm>
            <a:off x="5220936" y="5721510"/>
            <a:ext cx="2380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Gill Sans MT" pitchFamily="34" charset="0"/>
              </a:rPr>
              <a:t>o</a:t>
            </a:r>
            <a:r>
              <a:rPr lang="en-US" sz="1600" dirty="0" smtClean="0">
                <a:solidFill>
                  <a:srgbClr val="C00000"/>
                </a:solidFill>
                <a:latin typeface="Gill Sans MT" pitchFamily="34" charset="0"/>
              </a:rPr>
              <a:t>ur proposed future focus</a:t>
            </a:r>
            <a:endParaRPr lang="en-US" sz="1600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43174" y="4897220"/>
            <a:ext cx="4000528" cy="60348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71538" y="5715016"/>
            <a:ext cx="1302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3399"/>
                </a:solidFill>
                <a:latin typeface="Gill Sans MT" pitchFamily="34" charset="0"/>
              </a:rPr>
              <a:t>present focus</a:t>
            </a:r>
            <a:endParaRPr lang="en-US" sz="16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cxnSp>
        <p:nvCxnSpPr>
          <p:cNvPr id="20" name="Straight Connector 19"/>
          <p:cNvCxnSpPr>
            <a:endCxn id="15" idx="1"/>
          </p:cNvCxnSpPr>
          <p:nvPr/>
        </p:nvCxnSpPr>
        <p:spPr>
          <a:xfrm>
            <a:off x="2928926" y="5357826"/>
            <a:ext cx="2292010" cy="53296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</p:cNvCxnSpPr>
          <p:nvPr/>
        </p:nvCxnSpPr>
        <p:spPr>
          <a:xfrm flipV="1">
            <a:off x="2373818" y="5467826"/>
            <a:ext cx="626546" cy="416467"/>
          </a:xfrm>
          <a:prstGeom prst="line">
            <a:avLst/>
          </a:prstGeom>
          <a:ln w="127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6200000">
            <a:off x="4107652" y="3289864"/>
            <a:ext cx="214316" cy="2571768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47"/>
          <p:cNvSpPr txBox="1">
            <a:spLocks noChangeArrowheads="1"/>
          </p:cNvSpPr>
          <p:nvPr/>
        </p:nvSpPr>
        <p:spPr bwMode="auto">
          <a:xfrm>
            <a:off x="3857620" y="3945372"/>
            <a:ext cx="737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003399"/>
                </a:solidFill>
                <a:latin typeface="Gill Sans MT" pitchFamily="34" charset="0"/>
              </a:rPr>
              <a:t>indirect</a:t>
            </a:r>
          </a:p>
          <a:p>
            <a:pPr algn="ctr"/>
            <a:r>
              <a:rPr lang="en-US" sz="1400" dirty="0" smtClean="0">
                <a:solidFill>
                  <a:srgbClr val="003399"/>
                </a:solidFill>
                <a:latin typeface="Gill Sans MT" pitchFamily="34" charset="0"/>
              </a:rPr>
              <a:t>IAA</a:t>
            </a:r>
            <a:endParaRPr lang="en-US" sz="1400" dirty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24" name="Right Brace 23"/>
          <p:cNvSpPr/>
          <p:nvPr/>
        </p:nvSpPr>
        <p:spPr>
          <a:xfrm rot="16200000">
            <a:off x="4929189" y="3254148"/>
            <a:ext cx="285754" cy="2286016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16200000">
            <a:off x="6750848" y="3393292"/>
            <a:ext cx="214313" cy="1714490"/>
          </a:xfrm>
          <a:prstGeom prst="rightBrac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1472" y="1571612"/>
            <a:ext cx="817371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 to maximize impacts of Sustainable Aquaculture on the poor we must focus on </a:t>
            </a:r>
          </a:p>
          <a:p>
            <a:r>
              <a:rPr lang="en-US" dirty="0">
                <a:solidFill>
                  <a:srgbClr val="003399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 less poor producers</a:t>
            </a:r>
          </a:p>
          <a:p>
            <a:endParaRPr lang="en-US" sz="1100" dirty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3399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chronic poor are best helped through facilitating engagement in other parts  of the</a:t>
            </a:r>
          </a:p>
          <a:p>
            <a:r>
              <a:rPr lang="en-US" dirty="0">
                <a:solidFill>
                  <a:srgbClr val="003399"/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 market chain</a:t>
            </a:r>
          </a:p>
          <a:p>
            <a:endParaRPr lang="en-US" sz="1100" dirty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 … but we need a globally coordinated research agenda to test this</a:t>
            </a:r>
            <a:endParaRPr lang="en-US" dirty="0">
              <a:solidFill>
                <a:srgbClr val="00339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000099"/>
                </a:solidFill>
                <a:latin typeface="Gill Sans MT" pitchFamily="34" charset="0"/>
                <a:cs typeface="Tahoma" pitchFamily="34" charset="0"/>
              </a:rPr>
              <a:t>develop an extension research 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7686" y="1698627"/>
            <a:ext cx="4329114" cy="4730769"/>
          </a:xfrm>
        </p:spPr>
        <p:txBody>
          <a:bodyPr/>
          <a:lstStyle/>
          <a:p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we need a globally integrated research agenda that determines how to most effectively - and cost effectively – scale out sustainable, productive aquaculture technologies in different contexts</a:t>
            </a:r>
          </a:p>
          <a:p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1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</a:rPr>
              <a:t>incl. mechanisms to multiply and disseminate genetically improved strains</a:t>
            </a:r>
          </a:p>
          <a:p>
            <a:pPr marL="342900" lvl="1" indent="-342900">
              <a:buFontTx/>
              <a:buChar char="•"/>
            </a:pPr>
            <a:endParaRPr lang="en-US" sz="1800" dirty="0" smtClean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11188" y="1196975"/>
            <a:ext cx="7777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4" y="1785926"/>
            <a:ext cx="3393256" cy="43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82" t="14583" r="31560" b="8334"/>
          <a:stretch>
            <a:fillRect/>
          </a:stretch>
        </p:blipFill>
        <p:spPr bwMode="auto">
          <a:xfrm>
            <a:off x="841777" y="1643050"/>
            <a:ext cx="3730223" cy="4929222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000099"/>
                </a:solidFill>
                <a:latin typeface="Gill Sans MT" pitchFamily="34" charset="0"/>
                <a:cs typeface="Tahoma" pitchFamily="34" charset="0"/>
              </a:rPr>
              <a:t>… and finally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611188" y="1196975"/>
            <a:ext cx="7777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92561" y="1571612"/>
            <a:ext cx="1050877" cy="357190"/>
          </a:xfrm>
          <a:custGeom>
            <a:avLst/>
            <a:gdLst>
              <a:gd name="connsiteX0" fmla="*/ 1050877 w 1050877"/>
              <a:gd name="connsiteY0" fmla="*/ 390188 h 659943"/>
              <a:gd name="connsiteX1" fmla="*/ 1037230 w 1050877"/>
              <a:gd name="connsiteY1" fmla="*/ 349245 h 659943"/>
              <a:gd name="connsiteX2" fmla="*/ 914400 w 1050877"/>
              <a:gd name="connsiteY2" fmla="*/ 240063 h 659943"/>
              <a:gd name="connsiteX3" fmla="*/ 887104 w 1050877"/>
              <a:gd name="connsiteY3" fmla="*/ 199119 h 659943"/>
              <a:gd name="connsiteX4" fmla="*/ 764274 w 1050877"/>
              <a:gd name="connsiteY4" fmla="*/ 103585 h 659943"/>
              <a:gd name="connsiteX5" fmla="*/ 723331 w 1050877"/>
              <a:gd name="connsiteY5" fmla="*/ 76290 h 659943"/>
              <a:gd name="connsiteX6" fmla="*/ 163773 w 1050877"/>
              <a:gd name="connsiteY6" fmla="*/ 103585 h 659943"/>
              <a:gd name="connsiteX7" fmla="*/ 40943 w 1050877"/>
              <a:gd name="connsiteY7" fmla="*/ 171824 h 659943"/>
              <a:gd name="connsiteX8" fmla="*/ 0 w 1050877"/>
              <a:gd name="connsiteY8" fmla="*/ 349245 h 659943"/>
              <a:gd name="connsiteX9" fmla="*/ 27295 w 1050877"/>
              <a:gd name="connsiteY9" fmla="*/ 485722 h 659943"/>
              <a:gd name="connsiteX10" fmla="*/ 464024 w 1050877"/>
              <a:gd name="connsiteY10" fmla="*/ 540313 h 659943"/>
              <a:gd name="connsiteX11" fmla="*/ 504967 w 1050877"/>
              <a:gd name="connsiteY11" fmla="*/ 581257 h 659943"/>
              <a:gd name="connsiteX12" fmla="*/ 641445 w 1050877"/>
              <a:gd name="connsiteY12" fmla="*/ 581257 h 659943"/>
              <a:gd name="connsiteX13" fmla="*/ 668740 w 1050877"/>
              <a:gd name="connsiteY13" fmla="*/ 540313 h 659943"/>
              <a:gd name="connsiteX14" fmla="*/ 750627 w 1050877"/>
              <a:gd name="connsiteY14" fmla="*/ 485722 h 659943"/>
              <a:gd name="connsiteX15" fmla="*/ 791570 w 1050877"/>
              <a:gd name="connsiteY15" fmla="*/ 458427 h 659943"/>
              <a:gd name="connsiteX16" fmla="*/ 873457 w 1050877"/>
              <a:gd name="connsiteY16" fmla="*/ 431131 h 659943"/>
              <a:gd name="connsiteX17" fmla="*/ 914400 w 1050877"/>
              <a:gd name="connsiteY17" fmla="*/ 417484 h 659943"/>
              <a:gd name="connsiteX18" fmla="*/ 955343 w 1050877"/>
              <a:gd name="connsiteY18" fmla="*/ 403836 h 659943"/>
              <a:gd name="connsiteX19" fmla="*/ 982639 w 1050877"/>
              <a:gd name="connsiteY19" fmla="*/ 294654 h 659943"/>
              <a:gd name="connsiteX20" fmla="*/ 996286 w 1050877"/>
              <a:gd name="connsiteY20" fmla="*/ 240063 h 659943"/>
              <a:gd name="connsiteX21" fmla="*/ 1023582 w 1050877"/>
              <a:gd name="connsiteY21" fmla="*/ 185472 h 65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50877" h="659943">
                <a:moveTo>
                  <a:pt x="1050877" y="390188"/>
                </a:moveTo>
                <a:cubicBezTo>
                  <a:pt x="1046328" y="376540"/>
                  <a:pt x="1046062" y="360601"/>
                  <a:pt x="1037230" y="349245"/>
                </a:cubicBezTo>
                <a:cubicBezTo>
                  <a:pt x="986892" y="284524"/>
                  <a:pt x="969128" y="276548"/>
                  <a:pt x="914400" y="240063"/>
                </a:cubicBezTo>
                <a:cubicBezTo>
                  <a:pt x="905301" y="226415"/>
                  <a:pt x="897605" y="211720"/>
                  <a:pt x="887104" y="199119"/>
                </a:cubicBezTo>
                <a:cubicBezTo>
                  <a:pt x="847017" y="151014"/>
                  <a:pt x="821338" y="141628"/>
                  <a:pt x="764274" y="103585"/>
                </a:cubicBezTo>
                <a:lnTo>
                  <a:pt x="723331" y="76290"/>
                </a:lnTo>
                <a:cubicBezTo>
                  <a:pt x="536812" y="85388"/>
                  <a:pt x="319151" y="0"/>
                  <a:pt x="163773" y="103585"/>
                </a:cubicBezTo>
                <a:cubicBezTo>
                  <a:pt x="69916" y="166156"/>
                  <a:pt x="113008" y="147802"/>
                  <a:pt x="40943" y="171824"/>
                </a:cubicBezTo>
                <a:cubicBezTo>
                  <a:pt x="3476" y="284228"/>
                  <a:pt x="17717" y="225227"/>
                  <a:pt x="0" y="349245"/>
                </a:cubicBezTo>
                <a:cubicBezTo>
                  <a:pt x="9098" y="394737"/>
                  <a:pt x="16863" y="440517"/>
                  <a:pt x="27295" y="485722"/>
                </a:cubicBezTo>
                <a:cubicBezTo>
                  <a:pt x="67500" y="659943"/>
                  <a:pt x="203729" y="531917"/>
                  <a:pt x="464024" y="540313"/>
                </a:cubicBezTo>
                <a:cubicBezTo>
                  <a:pt x="477672" y="553961"/>
                  <a:pt x="488908" y="570551"/>
                  <a:pt x="504967" y="581257"/>
                </a:cubicBezTo>
                <a:cubicBezTo>
                  <a:pt x="547002" y="609281"/>
                  <a:pt x="597466" y="587540"/>
                  <a:pt x="641445" y="581257"/>
                </a:cubicBezTo>
                <a:cubicBezTo>
                  <a:pt x="650543" y="567609"/>
                  <a:pt x="656396" y="551114"/>
                  <a:pt x="668740" y="540313"/>
                </a:cubicBezTo>
                <a:cubicBezTo>
                  <a:pt x="693428" y="518710"/>
                  <a:pt x="723331" y="503919"/>
                  <a:pt x="750627" y="485722"/>
                </a:cubicBezTo>
                <a:cubicBezTo>
                  <a:pt x="764275" y="476624"/>
                  <a:pt x="776009" y="463614"/>
                  <a:pt x="791570" y="458427"/>
                </a:cubicBezTo>
                <a:lnTo>
                  <a:pt x="873457" y="431131"/>
                </a:lnTo>
                <a:lnTo>
                  <a:pt x="914400" y="417484"/>
                </a:lnTo>
                <a:lnTo>
                  <a:pt x="955343" y="403836"/>
                </a:lnTo>
                <a:cubicBezTo>
                  <a:pt x="979730" y="330678"/>
                  <a:pt x="960682" y="393461"/>
                  <a:pt x="982639" y="294654"/>
                </a:cubicBezTo>
                <a:cubicBezTo>
                  <a:pt x="986708" y="276344"/>
                  <a:pt x="988897" y="257303"/>
                  <a:pt x="996286" y="240063"/>
                </a:cubicBezTo>
                <a:cubicBezTo>
                  <a:pt x="1026105" y="170484"/>
                  <a:pt x="1023582" y="222414"/>
                  <a:pt x="1023582" y="185472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57752" y="1698627"/>
            <a:ext cx="3829048" cy="473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3399"/>
                </a:solidFill>
                <a:latin typeface="Gill Sans MT" pitchFamily="34" charset="0"/>
                <a:cs typeface="+mn-cs"/>
              </a:rPr>
              <a:t>aquaculture has the potential to sustainably meet the gap between supply and demand for aquatic foods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ill Sans MT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3399"/>
                </a:solidFill>
                <a:latin typeface="Gill Sans MT" pitchFamily="34" charset="0"/>
                <a:cs typeface="+mn-cs"/>
              </a:rPr>
              <a:t>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t the same time, it has the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 potential to lift substantial numbers of poor people out of poverty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200" kern="0" baseline="0" dirty="0" smtClean="0">
              <a:solidFill>
                <a:srgbClr val="003399"/>
              </a:solidFill>
              <a:latin typeface="Gill Sans MT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rgbClr val="003399"/>
                </a:solidFill>
                <a:latin typeface="Gill Sans MT" pitchFamily="34" charset="0"/>
                <a:cs typeface="+mn-cs"/>
              </a:rPr>
              <a:t>n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eeds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itchFamily="34" charset="0"/>
                <a:cs typeface="+mn-cs"/>
              </a:rPr>
              <a:t> clearly articulated research agenda and support to implement it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ill Sans M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aquaculture</a:t>
            </a:r>
            <a:endParaRPr lang="en-US" sz="36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27189"/>
            <a:ext cx="4321175" cy="408782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accent2"/>
                </a:solidFill>
                <a:latin typeface="Gill Sans MT" pitchFamily="34" charset="0"/>
              </a:rPr>
              <a:t>one of the most innovative and rapidly growing food sectors</a:t>
            </a:r>
          </a:p>
          <a:p>
            <a:pPr>
              <a:lnSpc>
                <a:spcPct val="30000"/>
              </a:lnSpc>
              <a:buClr>
                <a:schemeClr val="tx1"/>
              </a:buClr>
            </a:pPr>
            <a:endParaRPr lang="en-GB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GB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technical developments</a:t>
            </a:r>
          </a:p>
          <a:p>
            <a:pPr lvl="1">
              <a:lnSpc>
                <a:spcPct val="40000"/>
              </a:lnSpc>
              <a:buClr>
                <a:srgbClr val="002060"/>
              </a:buClr>
            </a:pPr>
            <a:endParaRPr lang="en-GB" sz="1600" dirty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GB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market opportunities</a:t>
            </a:r>
          </a:p>
          <a:p>
            <a:pPr lvl="1">
              <a:lnSpc>
                <a:spcPct val="40000"/>
              </a:lnSpc>
              <a:buClr>
                <a:srgbClr val="002060"/>
              </a:buClr>
            </a:pPr>
            <a:endParaRPr lang="en-GB" sz="1600" dirty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lvl="1">
              <a:lnSpc>
                <a:spcPct val="80000"/>
              </a:lnSpc>
              <a:buClr>
                <a:srgbClr val="002060"/>
              </a:buClr>
            </a:pPr>
            <a:r>
              <a:rPr lang="en-GB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investment</a:t>
            </a:r>
          </a:p>
          <a:p>
            <a:pPr>
              <a:lnSpc>
                <a:spcPct val="40000"/>
              </a:lnSpc>
              <a:buClr>
                <a:schemeClr val="tx1"/>
              </a:buClr>
            </a:pPr>
            <a:endParaRPr lang="en-GB" sz="1800" dirty="0">
              <a:solidFill>
                <a:schemeClr val="accent2"/>
              </a:solidFill>
              <a:latin typeface="Gill Sans MT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accent2"/>
                </a:solidFill>
                <a:latin typeface="Gill Sans MT" pitchFamily="34" charset="0"/>
              </a:rPr>
              <a:t>majority of aquatic </a:t>
            </a:r>
            <a:r>
              <a:rPr lang="en-GB" sz="1800" dirty="0" smtClean="0">
                <a:solidFill>
                  <a:schemeClr val="accent2"/>
                </a:solidFill>
                <a:latin typeface="Gill Sans MT" pitchFamily="34" charset="0"/>
              </a:rPr>
              <a:t>foods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GB" sz="1200" dirty="0" smtClean="0">
              <a:solidFill>
                <a:schemeClr val="accent2"/>
              </a:solidFill>
              <a:latin typeface="Gill Sans MT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food security</a:t>
            </a:r>
            <a:endParaRPr lang="en-GB" sz="1600" dirty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lvl="1">
              <a:lnSpc>
                <a:spcPct val="30000"/>
              </a:lnSpc>
              <a:buClr>
                <a:schemeClr val="tx1"/>
              </a:buClr>
            </a:pPr>
            <a:endParaRPr lang="en-GB" sz="1600" dirty="0">
              <a:solidFill>
                <a:schemeClr val="accent2"/>
              </a:solidFill>
              <a:latin typeface="Gill Sans MT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accent2"/>
                </a:solidFill>
                <a:latin typeface="Gill Sans MT" pitchFamily="34" charset="0"/>
              </a:rPr>
              <a:t>provides opportunities for millions</a:t>
            </a:r>
          </a:p>
          <a:p>
            <a:pPr>
              <a:lnSpc>
                <a:spcPct val="40000"/>
              </a:lnSpc>
              <a:buClr>
                <a:schemeClr val="tx1"/>
              </a:buClr>
            </a:pPr>
            <a:endParaRPr lang="en-GB" sz="1600" dirty="0">
              <a:solidFill>
                <a:schemeClr val="accent2"/>
              </a:solidFill>
              <a:latin typeface="Gill Sans MT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GB" sz="1600" dirty="0" smtClean="0">
                <a:solidFill>
                  <a:schemeClr val="accent2"/>
                </a:solidFill>
                <a:latin typeface="Gill Sans MT" pitchFamily="34" charset="0"/>
              </a:rPr>
              <a:t>120 million directly dependent upon aquaculture</a:t>
            </a:r>
            <a:endParaRPr lang="en-GB" sz="1600" dirty="0">
              <a:solidFill>
                <a:schemeClr val="accent2"/>
              </a:solidFill>
              <a:latin typeface="Gill Sans MT" pitchFamily="34" charset="0"/>
            </a:endParaRPr>
          </a:p>
          <a:p>
            <a:pPr lvl="1">
              <a:lnSpc>
                <a:spcPct val="40000"/>
              </a:lnSpc>
              <a:buClr>
                <a:schemeClr val="tx1"/>
              </a:buClr>
              <a:buFontTx/>
              <a:buNone/>
            </a:pPr>
            <a:endParaRPr lang="en-GB" sz="1200" dirty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611188" y="1500174"/>
            <a:ext cx="219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Gill Sans MT" pitchFamily="34" charset="0"/>
                <a:cs typeface="Tahoma" pitchFamily="34" charset="0"/>
              </a:rPr>
              <a:t>global fish production</a:t>
            </a:r>
          </a:p>
        </p:txBody>
      </p:sp>
      <p:sp>
        <p:nvSpPr>
          <p:cNvPr id="40964" name="Rectangle 4" descr="Large grid"/>
          <p:cNvSpPr>
            <a:spLocks noChangeArrowheads="1"/>
          </p:cNvSpPr>
          <p:nvPr/>
        </p:nvSpPr>
        <p:spPr bwMode="auto">
          <a:xfrm>
            <a:off x="684213" y="1916113"/>
            <a:ext cx="3600450" cy="4608512"/>
          </a:xfrm>
          <a:prstGeom prst="rect">
            <a:avLst/>
          </a:prstGeom>
          <a:pattFill prst="lgGrid">
            <a:fgClr>
              <a:srgbClr val="CCECFF"/>
            </a:fgClr>
            <a:bgClr>
              <a:schemeClr val="bg1"/>
            </a:bgClr>
          </a:pattFill>
          <a:ln w="9525">
            <a:solidFill>
              <a:srgbClr val="E1DE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258888" y="1989138"/>
            <a:ext cx="25400" cy="396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1284288" y="5943600"/>
            <a:ext cx="2865437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1927225" y="589597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571750" y="589597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213100" y="589597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3857625" y="589597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022350" y="59832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1970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635125" y="59832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1980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314575" y="59832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1990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2925763" y="59832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2000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536950" y="5983288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2010</a:t>
            </a:r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1300163" y="5030788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300163" y="5492750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1300163" y="4108450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1300163" y="4572000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1300163" y="3187700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300163" y="3646488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1300163" y="2725738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022350" y="5780088"/>
            <a:ext cx="280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0</a:t>
            </a: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904875" y="5356225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904875" y="490061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20</a:t>
            </a: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904875" y="444341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30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904875" y="3948113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40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904875" y="351790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50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904875" y="3057525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60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904875" y="259715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70</a:t>
            </a:r>
          </a:p>
        </p:txBody>
      </p:sp>
      <p:sp>
        <p:nvSpPr>
          <p:cNvPr id="40991" name="Line 31"/>
          <p:cNvSpPr>
            <a:spLocks noChangeShapeType="1"/>
          </p:cNvSpPr>
          <p:nvPr/>
        </p:nvSpPr>
        <p:spPr bwMode="auto">
          <a:xfrm>
            <a:off x="1300163" y="2263775"/>
            <a:ext cx="6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938213" y="2116138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Gill Sans MT" pitchFamily="34" charset="0"/>
                <a:cs typeface="Tahoma" pitchFamily="34" charset="0"/>
              </a:rPr>
              <a:t>80</a:t>
            </a:r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1284288" y="4513263"/>
            <a:ext cx="2189162" cy="1439862"/>
          </a:xfrm>
          <a:custGeom>
            <a:avLst/>
            <a:gdLst/>
            <a:ahLst/>
            <a:cxnLst>
              <a:cxn ang="0">
                <a:pos x="0" y="1134"/>
              </a:cxn>
              <a:cxn ang="0">
                <a:pos x="227" y="1043"/>
              </a:cxn>
              <a:cxn ang="0">
                <a:pos x="454" y="998"/>
              </a:cxn>
              <a:cxn ang="0">
                <a:pos x="681" y="953"/>
              </a:cxn>
              <a:cxn ang="0">
                <a:pos x="862" y="817"/>
              </a:cxn>
              <a:cxn ang="0">
                <a:pos x="1089" y="590"/>
              </a:cxn>
              <a:cxn ang="0">
                <a:pos x="1316" y="318"/>
              </a:cxn>
              <a:cxn ang="0">
                <a:pos x="1588" y="0"/>
              </a:cxn>
            </a:cxnLst>
            <a:rect l="0" t="0" r="r" b="b"/>
            <a:pathLst>
              <a:path w="1588" h="1134">
                <a:moveTo>
                  <a:pt x="0" y="1134"/>
                </a:moveTo>
                <a:cubicBezTo>
                  <a:pt x="75" y="1100"/>
                  <a:pt x="151" y="1066"/>
                  <a:pt x="227" y="1043"/>
                </a:cubicBezTo>
                <a:cubicBezTo>
                  <a:pt x="303" y="1020"/>
                  <a:pt x="379" y="1013"/>
                  <a:pt x="454" y="998"/>
                </a:cubicBezTo>
                <a:cubicBezTo>
                  <a:pt x="529" y="983"/>
                  <a:pt x="613" y="983"/>
                  <a:pt x="681" y="953"/>
                </a:cubicBezTo>
                <a:cubicBezTo>
                  <a:pt x="749" y="923"/>
                  <a:pt x="794" y="878"/>
                  <a:pt x="862" y="817"/>
                </a:cubicBezTo>
                <a:cubicBezTo>
                  <a:pt x="930" y="756"/>
                  <a:pt x="1013" y="673"/>
                  <a:pt x="1089" y="590"/>
                </a:cubicBezTo>
                <a:cubicBezTo>
                  <a:pt x="1165" y="507"/>
                  <a:pt x="1233" y="416"/>
                  <a:pt x="1316" y="318"/>
                </a:cubicBezTo>
                <a:cubicBezTo>
                  <a:pt x="1399" y="220"/>
                  <a:pt x="1543" y="53"/>
                  <a:pt x="1588" y="0"/>
                </a:cubicBezTo>
              </a:path>
            </a:pathLst>
          </a:custGeom>
          <a:noFill/>
          <a:ln w="28575" cmpd="sng">
            <a:solidFill>
              <a:srgbClr val="33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3473450" y="2454275"/>
            <a:ext cx="676275" cy="2058988"/>
          </a:xfrm>
          <a:custGeom>
            <a:avLst/>
            <a:gdLst/>
            <a:ahLst/>
            <a:cxnLst>
              <a:cxn ang="0">
                <a:pos x="0" y="1633"/>
              </a:cxn>
              <a:cxn ang="0">
                <a:pos x="272" y="998"/>
              </a:cxn>
              <a:cxn ang="0">
                <a:pos x="454" y="0"/>
              </a:cxn>
            </a:cxnLst>
            <a:rect l="0" t="0" r="r" b="b"/>
            <a:pathLst>
              <a:path w="454" h="1633">
                <a:moveTo>
                  <a:pt x="0" y="1633"/>
                </a:moveTo>
                <a:cubicBezTo>
                  <a:pt x="98" y="1451"/>
                  <a:pt x="196" y="1270"/>
                  <a:pt x="272" y="998"/>
                </a:cubicBezTo>
                <a:cubicBezTo>
                  <a:pt x="348" y="726"/>
                  <a:pt x="401" y="363"/>
                  <a:pt x="454" y="0"/>
                </a:cubicBezTo>
              </a:path>
            </a:pathLst>
          </a:custGeom>
          <a:noFill/>
          <a:ln w="28575" cap="flat" cmpd="sng">
            <a:solidFill>
              <a:srgbClr val="33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>
            <a:off x="1295400" y="2206625"/>
            <a:ext cx="2239963" cy="1130300"/>
          </a:xfrm>
          <a:custGeom>
            <a:avLst/>
            <a:gdLst/>
            <a:ahLst/>
            <a:cxnLst>
              <a:cxn ang="0">
                <a:pos x="0" y="870"/>
              </a:cxn>
              <a:cxn ang="0">
                <a:pos x="227" y="870"/>
              </a:cxn>
              <a:cxn ang="0">
                <a:pos x="499" y="734"/>
              </a:cxn>
              <a:cxn ang="0">
                <a:pos x="726" y="416"/>
              </a:cxn>
              <a:cxn ang="0">
                <a:pos x="908" y="235"/>
              </a:cxn>
              <a:cxn ang="0">
                <a:pos x="1134" y="53"/>
              </a:cxn>
              <a:cxn ang="0">
                <a:pos x="1361" y="8"/>
              </a:cxn>
              <a:cxn ang="0">
                <a:pos x="1588" y="8"/>
              </a:cxn>
            </a:cxnLst>
            <a:rect l="0" t="0" r="r" b="b"/>
            <a:pathLst>
              <a:path w="1588" h="893">
                <a:moveTo>
                  <a:pt x="0" y="870"/>
                </a:moveTo>
                <a:cubicBezTo>
                  <a:pt x="72" y="881"/>
                  <a:pt x="144" y="893"/>
                  <a:pt x="227" y="870"/>
                </a:cubicBezTo>
                <a:cubicBezTo>
                  <a:pt x="310" y="847"/>
                  <a:pt x="416" y="810"/>
                  <a:pt x="499" y="734"/>
                </a:cubicBezTo>
                <a:cubicBezTo>
                  <a:pt x="582" y="658"/>
                  <a:pt x="658" y="499"/>
                  <a:pt x="726" y="416"/>
                </a:cubicBezTo>
                <a:cubicBezTo>
                  <a:pt x="794" y="333"/>
                  <a:pt x="840" y="296"/>
                  <a:pt x="908" y="235"/>
                </a:cubicBezTo>
                <a:cubicBezTo>
                  <a:pt x="976" y="174"/>
                  <a:pt x="1059" y="91"/>
                  <a:pt x="1134" y="53"/>
                </a:cubicBezTo>
                <a:cubicBezTo>
                  <a:pt x="1209" y="15"/>
                  <a:pt x="1285" y="16"/>
                  <a:pt x="1361" y="8"/>
                </a:cubicBezTo>
                <a:cubicBezTo>
                  <a:pt x="1437" y="0"/>
                  <a:pt x="1512" y="4"/>
                  <a:pt x="1588" y="8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>
            <a:off x="3535363" y="2206625"/>
            <a:ext cx="6445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0"/>
              </a:cxn>
            </a:cxnLst>
            <a:rect l="0" t="0" r="r" b="b"/>
            <a:pathLst>
              <a:path w="454" h="1">
                <a:moveTo>
                  <a:pt x="0" y="0"/>
                </a:moveTo>
                <a:cubicBezTo>
                  <a:pt x="0" y="0"/>
                  <a:pt x="227" y="0"/>
                  <a:pt x="45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2314575" y="6188075"/>
            <a:ext cx="58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  <a:cs typeface="Tahoma" pitchFamily="34" charset="0"/>
              </a:rPr>
              <a:t>year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 rot="-5400000">
            <a:off x="110028" y="3807897"/>
            <a:ext cx="15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Gill Sans MT" pitchFamily="34" charset="0"/>
                <a:cs typeface="Tahoma" pitchFamily="34" charset="0"/>
              </a:rPr>
              <a:t>million tonnes</a:t>
            </a: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1333500" y="2522538"/>
            <a:ext cx="1008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Gill Sans MT" pitchFamily="34" charset="0"/>
                <a:cs typeface="Tahoma" pitchFamily="34" charset="0"/>
              </a:rPr>
              <a:t>capture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1373188" y="5394325"/>
            <a:ext cx="951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FF"/>
                </a:solidFill>
                <a:latin typeface="Gill Sans MT" pitchFamily="34" charset="0"/>
                <a:cs typeface="Tahoma" pitchFamily="34" charset="0"/>
              </a:rPr>
              <a:t>culture</a:t>
            </a: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684213" y="6280150"/>
            <a:ext cx="8098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i="1">
                <a:latin typeface="Gill Sans MT" pitchFamily="34" charset="0"/>
                <a:cs typeface="Tahoma" pitchFamily="34" charset="0"/>
              </a:rPr>
              <a:t>source</a:t>
            </a:r>
            <a:r>
              <a:rPr lang="en-US" sz="1000">
                <a:latin typeface="Gill Sans MT" pitchFamily="34" charset="0"/>
                <a:cs typeface="Tahoma" pitchFamily="34" charset="0"/>
              </a:rPr>
              <a:t>: FAO</a:t>
            </a:r>
          </a:p>
        </p:txBody>
      </p:sp>
      <p:sp>
        <p:nvSpPr>
          <p:cNvPr id="41017" name="Line 57"/>
          <p:cNvSpPr>
            <a:spLocks noChangeShapeType="1"/>
          </p:cNvSpPr>
          <p:nvPr/>
        </p:nvSpPr>
        <p:spPr bwMode="auto">
          <a:xfrm flipH="1">
            <a:off x="3851275" y="3860800"/>
            <a:ext cx="3603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72198" y="6286520"/>
            <a:ext cx="271580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Gill Sans MT" pitchFamily="34" charset="0"/>
              </a:rPr>
              <a:t>*based on FAO estimates for 2007; (FAO, 2009)</a:t>
            </a:r>
            <a:endParaRPr lang="en-US" sz="1000" dirty="0">
              <a:solidFill>
                <a:schemeClr val="accent6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979613" y="4545004"/>
            <a:ext cx="1565275" cy="1008062"/>
          </a:xfrm>
          <a:prstGeom prst="chevron">
            <a:avLst>
              <a:gd name="adj" fmla="val 38819"/>
            </a:avLst>
          </a:prstGeom>
          <a:solidFill>
            <a:srgbClr val="E1DFE9"/>
          </a:solidFill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3132138" y="4545004"/>
            <a:ext cx="1630362" cy="1008062"/>
          </a:xfrm>
          <a:prstGeom prst="chevron">
            <a:avLst>
              <a:gd name="adj" fmla="val 40433"/>
            </a:avLst>
          </a:prstGeom>
          <a:solidFill>
            <a:srgbClr val="E1DFE9"/>
          </a:solidFill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308475" y="4545004"/>
            <a:ext cx="1631950" cy="1008062"/>
          </a:xfrm>
          <a:prstGeom prst="chevron">
            <a:avLst>
              <a:gd name="adj" fmla="val 40472"/>
            </a:avLst>
          </a:prstGeom>
          <a:solidFill>
            <a:srgbClr val="E1DFE9"/>
          </a:solidFill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5518150" y="4545004"/>
            <a:ext cx="1587500" cy="1008062"/>
          </a:xfrm>
          <a:prstGeom prst="chevron">
            <a:avLst>
              <a:gd name="adj" fmla="val 39370"/>
            </a:avLst>
          </a:prstGeom>
          <a:solidFill>
            <a:srgbClr val="E1DFE9"/>
          </a:solidFill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84213" y="4545004"/>
            <a:ext cx="1735137" cy="1008062"/>
          </a:xfrm>
          <a:prstGeom prst="chevron">
            <a:avLst>
              <a:gd name="adj" fmla="val 43032"/>
            </a:avLst>
          </a:prstGeom>
          <a:solidFill>
            <a:srgbClr val="E1DFE9"/>
          </a:solidFill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331913" y="4689466"/>
            <a:ext cx="611065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seed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042988" y="5099041"/>
            <a:ext cx="1062470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feedstuffs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2411413" y="4857741"/>
            <a:ext cx="974306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feed mill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668713" y="4856154"/>
            <a:ext cx="811441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farmer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686300" y="4856154"/>
            <a:ext cx="1312411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transporter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972175" y="4856154"/>
            <a:ext cx="861326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retailer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6659563" y="4545004"/>
            <a:ext cx="1660525" cy="1008062"/>
          </a:xfrm>
          <a:prstGeom prst="chevron">
            <a:avLst>
              <a:gd name="adj" fmla="val 41181"/>
            </a:avLst>
          </a:prstGeom>
          <a:solidFill>
            <a:srgbClr val="E1DFE9"/>
          </a:solidFill>
          <a:ln w="1905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7032698" y="4856154"/>
            <a:ext cx="1111202" cy="369332"/>
          </a:xfrm>
          <a:prstGeom prst="rect">
            <a:avLst/>
          </a:prstGeom>
          <a:solidFill>
            <a:srgbClr val="E1DFE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MT" pitchFamily="34" charset="0"/>
                <a:cs typeface="Times New Roman" pitchFamily="18" charset="0"/>
              </a:rPr>
              <a:t>consumer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3344863" y="3989379"/>
            <a:ext cx="1233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produce fish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4152900" y="3609966"/>
            <a:ext cx="19336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transport fry, fish &amp; </a:t>
            </a:r>
          </a:p>
          <a:p>
            <a:pPr algn="ctr"/>
            <a:r>
              <a:rPr lang="en-US" i="1" dirty="0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feeds 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6561138" y="3722679"/>
            <a:ext cx="14142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access to </a:t>
            </a:r>
          </a:p>
          <a:p>
            <a:pPr algn="ctr"/>
            <a:r>
              <a:rPr lang="en-US" i="1" dirty="0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affordable fish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3921125" y="4356091"/>
            <a:ext cx="0" cy="503238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5141913" y="4256079"/>
            <a:ext cx="3175" cy="603250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7373938" y="4256079"/>
            <a:ext cx="3175" cy="603250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823913" y="3989379"/>
            <a:ext cx="1835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operate a hatchery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1905000" y="3609966"/>
            <a:ext cx="1951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produce aqua-feeds </a:t>
            </a:r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2841625" y="3995729"/>
            <a:ext cx="0" cy="792162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5435600" y="4024304"/>
            <a:ext cx="1127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fish trader </a:t>
            </a:r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>
            <a:off x="6081713" y="4356091"/>
            <a:ext cx="0" cy="360363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1662113" y="4397366"/>
            <a:ext cx="0" cy="284163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1662113" y="5457816"/>
            <a:ext cx="0" cy="284163"/>
          </a:xfrm>
          <a:prstGeom prst="lin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846138" y="5762616"/>
            <a:ext cx="155157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grow feed </a:t>
            </a:r>
          </a:p>
          <a:p>
            <a:pPr algn="ctr"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latin typeface="Gill Sans MT" pitchFamily="34" charset="0"/>
                <a:cs typeface="Times New Roman" pitchFamily="18" charset="0"/>
              </a:rPr>
              <a:t>ingredient crops</a:t>
            </a:r>
          </a:p>
        </p:txBody>
      </p:sp>
      <p:sp>
        <p:nvSpPr>
          <p:cNvPr id="43041" name="AutoShape 33"/>
          <p:cNvSpPr>
            <a:spLocks noChangeArrowheads="1"/>
          </p:cNvSpPr>
          <p:nvPr/>
        </p:nvSpPr>
        <p:spPr bwMode="auto">
          <a:xfrm rot="-3329095">
            <a:off x="7271544" y="3115460"/>
            <a:ext cx="576262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42" name="AutoShape 34"/>
          <p:cNvSpPr>
            <a:spLocks noChangeArrowheads="1"/>
          </p:cNvSpPr>
          <p:nvPr/>
        </p:nvSpPr>
        <p:spPr bwMode="auto">
          <a:xfrm rot="16200000">
            <a:off x="4175918" y="2612223"/>
            <a:ext cx="576263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43" name="AutoShape 35"/>
          <p:cNvSpPr>
            <a:spLocks noChangeArrowheads="1"/>
          </p:cNvSpPr>
          <p:nvPr/>
        </p:nvSpPr>
        <p:spPr bwMode="auto">
          <a:xfrm rot="13731432">
            <a:off x="1223168" y="3186898"/>
            <a:ext cx="576263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43044" name="WordArt 36"/>
          <p:cNvSpPr>
            <a:spLocks noChangeArrowheads="1" noChangeShapeType="1" noTextEdit="1"/>
          </p:cNvSpPr>
          <p:nvPr/>
        </p:nvSpPr>
        <p:spPr bwMode="auto">
          <a:xfrm>
            <a:off x="971550" y="2214554"/>
            <a:ext cx="6913563" cy="1511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ahoma"/>
                <a:cs typeface="Tahoma"/>
              </a:rPr>
              <a:t>wider economy and other beneficiaries</a:t>
            </a:r>
          </a:p>
        </p:txBody>
      </p:sp>
      <p:sp>
        <p:nvSpPr>
          <p:cNvPr id="43049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>
                <a:solidFill>
                  <a:srgbClr val="003399"/>
                </a:solidFill>
                <a:latin typeface="Tahoma" pitchFamily="34" charset="0"/>
                <a:cs typeface="Tahoma" pitchFamily="34" charset="0"/>
              </a:rPr>
              <a:t>aquaculture and economic growth</a:t>
            </a:r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 algn="l"/>
            <a:r>
              <a:rPr lang="en-US" sz="3600" i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but 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412875"/>
            <a:ext cx="4248150" cy="5329238"/>
          </a:xfrm>
        </p:spPr>
        <p:txBody>
          <a:bodyPr/>
          <a:lstStyle/>
          <a:p>
            <a:pPr>
              <a:lnSpc>
                <a:spcPct val="50000"/>
              </a:lnSpc>
              <a:buClr>
                <a:schemeClr val="tx1"/>
              </a:buClr>
              <a:buNone/>
            </a:pPr>
            <a:endParaRPr lang="en-GB" sz="1600" dirty="0">
              <a:solidFill>
                <a:schemeClr val="accent6"/>
              </a:solidFill>
              <a:latin typeface="Gill Sans MT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1800" dirty="0">
                <a:solidFill>
                  <a:schemeClr val="accent6"/>
                </a:solidFill>
                <a:latin typeface="Gill Sans MT" pitchFamily="34" charset="0"/>
              </a:rPr>
              <a:t>can production meet growth in demand?</a:t>
            </a:r>
          </a:p>
          <a:p>
            <a:pPr>
              <a:lnSpc>
                <a:spcPct val="30000"/>
              </a:lnSpc>
              <a:buClr>
                <a:schemeClr val="tx1"/>
              </a:buClr>
            </a:pPr>
            <a:endParaRPr lang="en-GB" sz="2000" dirty="0">
              <a:solidFill>
                <a:schemeClr val="accent6"/>
              </a:solidFill>
              <a:latin typeface="Gill Sans MT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</a:pPr>
            <a:r>
              <a:rPr lang="en-GB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rate of aquaculture growth </a:t>
            </a:r>
            <a:r>
              <a:rPr lang="en-GB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slowing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</a:pPr>
            <a:endParaRPr lang="en-GB" sz="1200" dirty="0" smtClean="0">
              <a:solidFill>
                <a:schemeClr val="accent6"/>
              </a:solidFill>
              <a:latin typeface="Gill Sans MT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1800" dirty="0" smtClean="0">
                <a:solidFill>
                  <a:schemeClr val="accent6"/>
                </a:solidFill>
                <a:latin typeface="Gill Sans MT" pitchFamily="34" charset="0"/>
              </a:rPr>
              <a:t>impacts of expansion, intensification and globalization</a:t>
            </a:r>
          </a:p>
          <a:p>
            <a:pPr>
              <a:lnSpc>
                <a:spcPct val="50000"/>
              </a:lnSpc>
              <a:buClr>
                <a:schemeClr val="tx1"/>
              </a:buClr>
            </a:pPr>
            <a:endParaRPr lang="en-GB" sz="1800" dirty="0">
              <a:solidFill>
                <a:schemeClr val="accent6"/>
              </a:solidFill>
              <a:latin typeface="Gill Sans MT" pitchFamily="34" charset="0"/>
            </a:endParaRPr>
          </a:p>
          <a:p>
            <a:pPr lvl="1">
              <a:lnSpc>
                <a:spcPct val="90000"/>
              </a:lnSpc>
              <a:buClr>
                <a:srgbClr val="5F5F5F"/>
              </a:buClr>
            </a:pPr>
            <a:r>
              <a:rPr lang="en-GB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makes unsustainable demands on the environment</a:t>
            </a:r>
          </a:p>
          <a:p>
            <a:pPr>
              <a:lnSpc>
                <a:spcPct val="20000"/>
              </a:lnSpc>
            </a:pPr>
            <a:endParaRPr lang="en-GB" sz="2000" dirty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 lvl="1">
              <a:buClr>
                <a:srgbClr val="5F5F5F"/>
              </a:buClr>
            </a:pPr>
            <a:r>
              <a:rPr lang="en-GB" sz="16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perpetuates/aggravates inequity and social exclusion</a:t>
            </a:r>
          </a:p>
          <a:p>
            <a:pPr>
              <a:buClr>
                <a:srgbClr val="5F5F5F"/>
              </a:buClr>
            </a:pPr>
            <a:endParaRPr lang="en-GB" sz="1200" dirty="0" smtClean="0">
              <a:solidFill>
                <a:schemeClr val="accent6"/>
              </a:solidFill>
              <a:latin typeface="Gill Sans MT" pitchFamily="34" charset="0"/>
            </a:endParaRPr>
          </a:p>
          <a:p>
            <a:pPr lvl="2">
              <a:buClr>
                <a:srgbClr val="5F5F5F"/>
              </a:buClr>
            </a:pPr>
            <a:r>
              <a:rPr lang="en-GB" sz="1400" dirty="0" smtClean="0">
                <a:solidFill>
                  <a:schemeClr val="accent6"/>
                </a:solidFill>
                <a:latin typeface="Gill Sans MT" pitchFamily="34" charset="0"/>
              </a:rPr>
              <a:t>can the poor benefit from engaging in aquaculture production?</a:t>
            </a:r>
          </a:p>
          <a:p>
            <a:pPr>
              <a:lnSpc>
                <a:spcPct val="40000"/>
              </a:lnSpc>
              <a:buClr>
                <a:srgbClr val="5F5F5F"/>
              </a:buClr>
              <a:buNone/>
            </a:pPr>
            <a:endParaRPr lang="en-GB" sz="1800" dirty="0">
              <a:solidFill>
                <a:schemeClr val="accent6"/>
              </a:solidFill>
              <a:latin typeface="Gill Sans MT" pitchFamily="34" charset="0"/>
            </a:endParaRPr>
          </a:p>
          <a:p>
            <a:pPr lvl="1">
              <a:lnSpc>
                <a:spcPct val="90000"/>
              </a:lnSpc>
              <a:buClr>
                <a:srgbClr val="5F5F5F"/>
              </a:buClr>
            </a:pPr>
            <a:r>
              <a:rPr lang="en-GB" sz="1600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susceptible to climate change, increasing vulnerability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750" y="1555750"/>
            <a:ext cx="3887788" cy="4681538"/>
            <a:chOff x="340" y="1026"/>
            <a:chExt cx="2540" cy="2858"/>
          </a:xfrm>
        </p:grpSpPr>
        <p:pic>
          <p:nvPicPr>
            <p:cNvPr id="6150" name="Picture 6" descr="red tide japan"/>
            <p:cNvPicPr>
              <a:picLocks noChangeAspect="1" noChangeArrowheads="1"/>
            </p:cNvPicPr>
            <p:nvPr/>
          </p:nvPicPr>
          <p:blipFill>
            <a:blip r:embed="rId3">
              <a:lum bright="12000" contrast="6000"/>
            </a:blip>
            <a:srcRect l="12811"/>
            <a:stretch>
              <a:fillRect/>
            </a:stretch>
          </p:blipFill>
          <p:spPr bwMode="auto">
            <a:xfrm>
              <a:off x="340" y="1026"/>
              <a:ext cx="2540" cy="285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40" y="1083"/>
              <a:ext cx="114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Gill Sans MT" pitchFamily="34" charset="0"/>
                  <a:cs typeface="Tahoma" pitchFamily="34" charset="0"/>
                </a:rPr>
                <a:t>red tide, Inland Sea, Japan</a:t>
              </a:r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8690" y="3000372"/>
            <a:ext cx="7772400" cy="189865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6"/>
                </a:solidFill>
                <a:latin typeface="Gill Sans MT" pitchFamily="34" charset="0"/>
                <a:cs typeface="Tahoma" pitchFamily="34" charset="0"/>
              </a:rPr>
              <a:t>our Mission and </a:t>
            </a:r>
            <a:br>
              <a:rPr lang="en-US" sz="3600" dirty="0" smtClean="0">
                <a:solidFill>
                  <a:schemeClr val="accent6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Gill Sans MT" pitchFamily="34" charset="0"/>
                <a:cs typeface="Tahoma" pitchFamily="34" charset="0"/>
              </a:rPr>
              <a:t>Development Challenge for </a:t>
            </a:r>
            <a:br>
              <a:rPr lang="en-US" sz="3600" dirty="0" smtClean="0">
                <a:solidFill>
                  <a:schemeClr val="accent6"/>
                </a:solidFill>
                <a:latin typeface="Gill Sans MT" pitchFamily="34" charset="0"/>
                <a:cs typeface="Tahoma" pitchFamily="34" charset="0"/>
              </a:rPr>
            </a:br>
            <a:r>
              <a:rPr lang="en-US" sz="3600" dirty="0" smtClean="0">
                <a:solidFill>
                  <a:schemeClr val="accent6"/>
                </a:solidFill>
                <a:latin typeface="Gill Sans MT" pitchFamily="34" charset="0"/>
                <a:cs typeface="Tahoma" pitchFamily="34" charset="0"/>
              </a:rPr>
              <a:t>Sustainable Aquaculture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2"/>
                </a:solidFill>
                <a:latin typeface="Gill Sans MT" pitchFamily="34" charset="0"/>
              </a:rPr>
              <a:t>our Mission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5138" y="1600201"/>
            <a:ext cx="4501662" cy="4525963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to reduce poverty and hunger by improving fisheries and aquaculture</a:t>
            </a:r>
          </a:p>
          <a:p>
            <a:pPr marL="590550" indent="-53340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0">
              <a:defRPr/>
            </a:pPr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focus our work to maximize the impact of aquaculture on the MDGs </a:t>
            </a:r>
          </a:p>
          <a:p>
            <a:pPr lvl="0">
              <a:defRPr/>
            </a:pPr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0"/>
            <a:r>
              <a:rPr lang="en-US" sz="1800" kern="0" dirty="0" smtClean="0">
                <a:solidFill>
                  <a:srgbClr val="003399"/>
                </a:solidFill>
                <a:latin typeface="Gill Sans MT" pitchFamily="34" charset="0"/>
                <a:cs typeface="+mn-cs"/>
              </a:rPr>
              <a:t>this means specifying</a:t>
            </a:r>
          </a:p>
          <a:p>
            <a:pPr lvl="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1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o</a:t>
            </a: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  <a:cs typeface="+mn-cs"/>
              </a:rPr>
              <a:t>ur research focal areas</a:t>
            </a:r>
          </a:p>
          <a:p>
            <a:pPr lvl="1"/>
            <a:endParaRPr lang="en-US" sz="1200" dirty="0" smtClean="0">
              <a:solidFill>
                <a:schemeClr val="bg2">
                  <a:lumMod val="75000"/>
                </a:schemeClr>
              </a:solidFill>
              <a:latin typeface="Gill Sans MT" pitchFamily="34" charset="0"/>
            </a:endParaRPr>
          </a:p>
          <a:p>
            <a:pPr lvl="1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</a:rPr>
              <a:t>w</a:t>
            </a:r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  <a:cs typeface="+mn-cs"/>
              </a:rPr>
              <a:t>here in the world we will be active</a:t>
            </a:r>
          </a:p>
          <a:p>
            <a:pPr lvl="1"/>
            <a:endParaRPr lang="en-US" sz="1200" dirty="0" smtClean="0">
              <a:solidFill>
                <a:schemeClr val="bg2">
                  <a:lumMod val="75000"/>
                </a:schemeClr>
              </a:solidFill>
              <a:latin typeface="Gill Sans MT" pitchFamily="34" charset="0"/>
            </a:endParaRPr>
          </a:p>
          <a:p>
            <a:pPr lvl="1"/>
            <a:r>
              <a:rPr lang="en-US" sz="1600" kern="0" dirty="0" smtClean="0">
                <a:solidFill>
                  <a:schemeClr val="bg2">
                    <a:lumMod val="75000"/>
                  </a:schemeClr>
                </a:solidFill>
                <a:latin typeface="Gill Sans MT" pitchFamily="34" charset="0"/>
                <a:cs typeface="+mn-cs"/>
              </a:rPr>
              <a:t>who we will partner with</a:t>
            </a:r>
          </a:p>
          <a:p>
            <a:pPr lvl="1"/>
            <a:endParaRPr kumimoji="0" lang="en-US" sz="1600" b="0" i="0" u="none" strike="noStrike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Gill Sans MT" pitchFamily="34" charset="0"/>
              <a:ea typeface="+mn-ea"/>
            </a:endParaRPr>
          </a:p>
          <a:p>
            <a:r>
              <a:rPr lang="en-US" sz="1800" kern="0" dirty="0" smtClean="0">
                <a:solidFill>
                  <a:srgbClr val="003399"/>
                </a:solidFill>
                <a:latin typeface="Gill Sans MT" pitchFamily="34" charset="0"/>
                <a:cs typeface="+mn-cs"/>
              </a:rPr>
              <a:t>… and what we will not do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590550" indent="-533400"/>
            <a:endParaRPr lang="en-US" sz="20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marL="590550" indent="-533400"/>
            <a:endParaRPr lang="en-US" sz="900" dirty="0" smtClean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523" y="1643050"/>
            <a:ext cx="3389435" cy="4881576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3399"/>
                </a:solidFill>
                <a:latin typeface="Gill Sans MT" pitchFamily="34" charset="0"/>
              </a:rPr>
              <a:t>our Development Challenge</a:t>
            </a:r>
            <a:endParaRPr lang="en-US" sz="40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6" y="1785926"/>
            <a:ext cx="3900486" cy="4572032"/>
          </a:xfrm>
          <a:solidFill>
            <a:schemeClr val="accent3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b="1" dirty="0" smtClean="0">
                <a:solidFill>
                  <a:srgbClr val="003399"/>
                </a:solidFill>
                <a:latin typeface="Gill Sans MT" pitchFamily="34" charset="0"/>
              </a:rPr>
              <a:t>Sustainable Aquaculture </a:t>
            </a:r>
          </a:p>
          <a:p>
            <a:pPr lvl="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0"/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provides food, nutrition and economic opportunity for those who most need it</a:t>
            </a:r>
          </a:p>
          <a:p>
            <a:pPr lvl="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0"/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uses ecosystem services wisely and efficiently, avoiding the accumulation of environmental problems for the future</a:t>
            </a:r>
          </a:p>
          <a:p>
            <a:pPr lvl="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 lvl="0"/>
            <a:r>
              <a:rPr lang="en-US" sz="1800" dirty="0" smtClean="0">
                <a:solidFill>
                  <a:srgbClr val="003399"/>
                </a:solidFill>
                <a:latin typeface="Gill Sans MT" pitchFamily="34" charset="0"/>
              </a:rPr>
              <a:t>is integrated into national economies in ways that maximize its development impact</a:t>
            </a:r>
          </a:p>
          <a:p>
            <a:pPr lvl="0"/>
            <a:endParaRPr lang="en-US" sz="1200" dirty="0" smtClean="0">
              <a:solidFill>
                <a:srgbClr val="003399"/>
              </a:solidFill>
              <a:latin typeface="Gill Sans MT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33442" t="14336" r="32595" b="7814"/>
          <a:stretch>
            <a:fillRect/>
          </a:stretch>
        </p:blipFill>
        <p:spPr bwMode="auto">
          <a:xfrm>
            <a:off x="711200" y="1714488"/>
            <a:ext cx="3441700" cy="48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5" y="1000145"/>
            <a:ext cx="9070701" cy="578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7158" y="285728"/>
            <a:ext cx="8428013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99"/>
                </a:solidFill>
                <a:latin typeface="Gill Sans MT" pitchFamily="34" charset="0"/>
              </a:rPr>
              <a:t>Roadmap for our Sustainable Aquaculture Development Challenge</a:t>
            </a:r>
            <a:endParaRPr lang="en-US" sz="2400" dirty="0">
              <a:solidFill>
                <a:srgbClr val="003399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6"/>
                </a:solidFill>
                <a:latin typeface="Gill Sans MT" pitchFamily="34" charset="0"/>
              </a:rPr>
              <a:t>Development Challenges and MTPs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549520" y="1279526"/>
            <a:ext cx="7995138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143636" y="4811732"/>
            <a:ext cx="2714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6"/>
                </a:solidFill>
                <a:latin typeface="Gill Sans MT" pitchFamily="34" charset="0"/>
              </a:rPr>
              <a:t>MTP project content</a:t>
            </a:r>
          </a:p>
          <a:p>
            <a:endParaRPr lang="en-US" sz="1000" b="1" i="1" dirty="0" smtClean="0">
              <a:solidFill>
                <a:srgbClr val="003399"/>
              </a:solidFill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 </a:t>
            </a: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each project comprises </a:t>
            </a:r>
          </a:p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   sub-projects 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15815" y="2189182"/>
            <a:ext cx="5568462" cy="4025900"/>
            <a:chOff x="515815" y="2189182"/>
            <a:chExt cx="5568462" cy="4025900"/>
          </a:xfrm>
        </p:grpSpPr>
        <p:sp>
          <p:nvSpPr>
            <p:cNvPr id="18" name="Oval 17"/>
            <p:cNvSpPr/>
            <p:nvPr/>
          </p:nvSpPr>
          <p:spPr>
            <a:xfrm>
              <a:off x="515815" y="2189182"/>
              <a:ext cx="3493477" cy="40005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90800" y="2214582"/>
              <a:ext cx="3493477" cy="40005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59877" y="2481282"/>
              <a:ext cx="1699846" cy="5969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2"/>
                  </a:solidFill>
                  <a:latin typeface="Gill Sans MT" pitchFamily="34" charset="0"/>
                </a:rPr>
                <a:t>Sustainable</a:t>
              </a:r>
            </a:p>
            <a:p>
              <a:pPr algn="ctr"/>
              <a:r>
                <a:rPr lang="en-US" sz="1600" dirty="0" smtClean="0">
                  <a:solidFill>
                    <a:schemeClr val="accent2"/>
                  </a:solidFill>
                  <a:latin typeface="Gill Sans MT" pitchFamily="34" charset="0"/>
                </a:rPr>
                <a:t>Aquaculture</a:t>
              </a:r>
              <a:endParaRPr lang="en-US" sz="16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505200" y="2481282"/>
              <a:ext cx="1699846" cy="5969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2"/>
                  </a:solidFill>
                  <a:latin typeface="Gill Sans MT" pitchFamily="34" charset="0"/>
                </a:rPr>
                <a:t>Resilient Small-</a:t>
              </a:r>
            </a:p>
            <a:p>
              <a:pPr algn="ctr"/>
              <a:r>
                <a:rPr lang="en-US" sz="1600" dirty="0" smtClean="0">
                  <a:solidFill>
                    <a:schemeClr val="accent2"/>
                  </a:solidFill>
                  <a:latin typeface="Gill Sans MT" pitchFamily="34" charset="0"/>
                </a:rPr>
                <a:t>Scale Fisheries</a:t>
              </a:r>
              <a:endParaRPr lang="en-US" sz="16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39703" y="356395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Productive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Technologies</a:t>
              </a:r>
              <a:endParaRPr lang="en-US" sz="1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266092" y="443708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Environment</a:t>
              </a:r>
              <a:endParaRPr lang="en-US" sz="1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681046" y="4386282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Governance</a:t>
              </a:r>
              <a:endParaRPr lang="en-US" sz="1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73569" y="477999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Global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Drivers</a:t>
              </a:r>
              <a:endParaRPr lang="en-US" sz="1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43306" y="3565548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Resilience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In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Practice</a:t>
              </a:r>
              <a:endParaRPr lang="en-US" sz="1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54149" y="3286124"/>
              <a:ext cx="1617785" cy="927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Markets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And</a:t>
              </a:r>
            </a:p>
            <a:p>
              <a:pPr algn="ctr"/>
              <a:r>
                <a:rPr lang="en-US" sz="1400" dirty="0" smtClean="0">
                  <a:solidFill>
                    <a:schemeClr val="accent2"/>
                  </a:solidFill>
                  <a:latin typeface="Gill Sans MT" pitchFamily="34" charset="0"/>
                </a:rPr>
                <a:t>Trade</a:t>
              </a:r>
              <a:endParaRPr lang="en-US" sz="1400" dirty="0">
                <a:solidFill>
                  <a:schemeClr val="accent2"/>
                </a:solidFill>
                <a:latin typeface="Gill Sans MT" pitchFamily="34" charset="0"/>
              </a:endParaRPr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261590" y="2278070"/>
            <a:ext cx="22493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  <a:latin typeface="Gill Sans MT" pitchFamily="34" charset="0"/>
              </a:rPr>
              <a:t>c</a:t>
            </a:r>
            <a:r>
              <a:rPr lang="en-US" b="1" i="1" dirty="0" smtClean="0">
                <a:solidFill>
                  <a:schemeClr val="accent6"/>
                </a:solidFill>
                <a:latin typeface="Gill Sans MT" pitchFamily="34" charset="0"/>
              </a:rPr>
              <a:t>ross-cutting issues</a:t>
            </a:r>
          </a:p>
          <a:p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  <a:latin typeface="Gill Sans MT" pitchFamily="34" charset="0"/>
              </a:rPr>
              <a:t>   </a:t>
            </a: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gender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Gill Sans MT" pitchFamily="34" charset="0"/>
              </a:rPr>
              <a:t>   impact</a:t>
            </a:r>
            <a:endParaRPr lang="en-US" dirty="0">
              <a:solidFill>
                <a:schemeClr val="tx2">
                  <a:lumMod val="65000"/>
                  <a:lumOff val="35000"/>
                </a:schemeClr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6|8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1083</Words>
  <Application>Microsoft Office PowerPoint</Application>
  <PresentationFormat>On-screen Show (4:3)</PresentationFormat>
  <Paragraphs>481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expanding  Sustainable Aquaculture to help meet MDGs</vt:lpstr>
      <vt:lpstr>aquaculture</vt:lpstr>
      <vt:lpstr>aquaculture and economic growth</vt:lpstr>
      <vt:lpstr>but …</vt:lpstr>
      <vt:lpstr>our Mission and  Development Challenge for  Sustainable Aquaculture</vt:lpstr>
      <vt:lpstr>our Mission</vt:lpstr>
      <vt:lpstr>our Development Challenge</vt:lpstr>
      <vt:lpstr>Slide 8</vt:lpstr>
      <vt:lpstr>Development Challenges and MTPs</vt:lpstr>
      <vt:lpstr>how we are organized</vt:lpstr>
      <vt:lpstr>Slide 11</vt:lpstr>
      <vt:lpstr>MTP 4 – sustainable aquaculture technologies</vt:lpstr>
      <vt:lpstr>MTP 5 – aquaculture and the environment</vt:lpstr>
      <vt:lpstr>in practice ….</vt:lpstr>
      <vt:lpstr>Slide 15</vt:lpstr>
      <vt:lpstr>balance our research portfolio</vt:lpstr>
      <vt:lpstr>determine our target groups</vt:lpstr>
      <vt:lpstr>develop an extension research agenda</vt:lpstr>
      <vt:lpstr>… and finally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Aquaculture</dc:title>
  <dc:creator>mbeveridge</dc:creator>
  <cp:lastModifiedBy> </cp:lastModifiedBy>
  <cp:revision>25</cp:revision>
  <dcterms:created xsi:type="dcterms:W3CDTF">2008-04-02T14:17:47Z</dcterms:created>
  <dcterms:modified xsi:type="dcterms:W3CDTF">2009-04-20T04:43:15Z</dcterms:modified>
</cp:coreProperties>
</file>